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b6cb907dc_2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6" name="Google Shape;66;g5b6cb907dc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b6cb907dc_2_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7" name="Google Shape;137;g5b6cb907dc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6cb907dc_2_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46" name="Google Shape;146;g5b6cb907dc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b6cb907dc_2_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5" name="Google Shape;155;g5b6cb907dc_2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b6cb907dc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0" name="Google Shape;160;g5b6cb907dc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6cb907dc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9" name="Google Shape;169;g5b6cb907dc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b6cb907dc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8" name="Google Shape;178;g5b6cb907dc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b6cb907dc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7" name="Google Shape;187;g5b6cb907dc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b6cb907dc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g5b6cb907dc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6cb907dc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5" name="Google Shape;205;g5b6cb907dc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b6cb907dc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4" name="Google Shape;214;g5b6cb907dc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b6cb907dc_2_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 name="Google Shape;73;g5b6cb907dc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b6cb907dc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3" name="Google Shape;223;g5b6cb907dc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b6cb907dc_2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2" name="Google Shape;232;g5b6cb907dc_2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b6cb907dc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1" name="Google Shape;241;g5b6cb907dc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b6cb907dc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g5b6cb907dc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b6cb907dc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g5b6cb907dc_2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b6cb907dc_2_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64" name="Google Shape;264;g5b6cb907dc_2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b6cb907dc_2_2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2" name="Google Shape;272;g5b6cb907dc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b6cb907dc_2_2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7" name="Google Shape;277;g5b6cb907dc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b6cb907dc_2_2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6" name="Google Shape;286;g5b6cb907dc_2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b6cb907dc_2_25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g5b6cb907dc_2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b9f19fb7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0" name="Google Shape;80;g5b9f19fb70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b6cb907dc_2_26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4" name="Google Shape;304;g5b6cb907dc_2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b6cb907dc_2_26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3" name="Google Shape;313;g5b6cb907dc_2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b6cb907dc_2_27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2" name="Google Shape;322;g5b6cb907dc_2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b6cb907dc_2_2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31" name="Google Shape;331;g5b6cb907dc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b6cb907dc_2_29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0" name="Google Shape;340;g5b6cb907dc_2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b6cb907dc_2_30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9" name="Google Shape;349;g5b6cb907dc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b6cb907dc_2_30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58" name="Google Shape;358;g5b6cb907dc_2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b6cb907dc_2_3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7" name="Google Shape;367;g5b6cb907dc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b6cb907dc_2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76" name="Google Shape;376;g5b6cb907dc_2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ba93043b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85" name="Google Shape;385;g5ba93043b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b6cb907dc_2_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6" name="Google Shape;86;g5b6cb907dc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b6cb907dc_2_3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4" name="Google Shape;394;g5b6cb907dc_2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1c712f28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9" name="Google Shape;399;g61c712f28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b6cb907dc_2_3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7" name="Google Shape;407;g5b6cb907dc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b6cb907dc_2_3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12" name="Google Shape;412;g5b6cb907dc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b6cb907dc_2_3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21" name="Google Shape;421;g5b6cb907dc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b6cb907dc_2_36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30" name="Google Shape;430;g5b6cb907dc_2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b6cb907dc_2_37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39" name="Google Shape;439;g5b6cb907dc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b6cb907dc_2_3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7" name="Google Shape;447;g5b6cb907dc_2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b6cb907dc_2_3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56" name="Google Shape;456;g5b6cb907dc_2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b6cb907dc_2_3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5" name="Google Shape;465;g5b6cb907dc_2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b6cb907dc_2_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1" name="Google Shape;91;g5b6cb907dc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b6cb907dc_2_40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4" name="Google Shape;474;g5b6cb907dc_2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b6cb907dc_2_4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3" name="Google Shape;483;g5b6cb907dc_2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b6cb907dc_2_4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8" name="Google Shape;488;g5b6cb907dc_2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b6cb907dc_2_4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97" name="Google Shape;497;g5b6cb907dc_2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ba93043b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6" name="Google Shape;506;g5ba93043b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b6cb907dc_2_4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5" name="Google Shape;515;g5b6cb907dc_2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b6cb907dc_2_4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0" name="Google Shape;520;g5b6cb907dc_2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b6cb907dc_2_4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8" name="Google Shape;528;g5b6cb907dc_2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b6cb907dc_2_4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33" name="Google Shape;533;g5b6cb907dc_2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b6cb907dc_2_4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2" name="Google Shape;542;g5b6cb907dc_2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b6cb907dc_2_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1" name="Google Shape;101;g5b6cb907dc_2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b6cb907dc_2_4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51" name="Google Shape;551;g5b6cb907dc_2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b6cb907dc_2_49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59" name="Google Shape;559;g5b6cb907dc_2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b6cb907dc_2_50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67" name="Google Shape;567;g5b6cb907dc_2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b6cb907dc_2_50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72" name="Google Shape;572;g5b6cb907dc_2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61c712f281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0" name="Google Shape;580;g61c712f281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61c712f281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5" name="Google Shape;585;g61c712f281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b6cb907dc_2_5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3" name="Google Shape;593;g5b6cb907dc_2_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9f19fb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0" name="Google Shape;110;g5b9f19fb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6cb907dc_2_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g5b6cb907dc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b6cb907dc_2_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8" name="Google Shape;128;g5b6cb907d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ESTILO 1">
  <p:cSld name="PORTADA ESTILO 1">
    <p:spTree>
      <p:nvGrpSpPr>
        <p:cNvPr id="52" name="Shape 52"/>
        <p:cNvGrpSpPr/>
        <p:nvPr/>
      </p:nvGrpSpPr>
      <p:grpSpPr>
        <a:xfrm>
          <a:off x="0" y="0"/>
          <a:ext cx="0" cy="0"/>
          <a:chOff x="0" y="0"/>
          <a:chExt cx="0" cy="0"/>
        </a:xfrm>
      </p:grpSpPr>
      <p:pic>
        <p:nvPicPr>
          <p:cNvPr descr="Sin título.png" id="53" name="Google Shape;53;p14"/>
          <p:cNvPicPr preferRelativeResize="0"/>
          <p:nvPr/>
        </p:nvPicPr>
        <p:blipFill rotWithShape="1">
          <a:blip r:embed="rId2">
            <a:alphaModFix/>
          </a:blip>
          <a:srcRect b="0" l="0" r="0" t="0"/>
          <a:stretch/>
        </p:blipFill>
        <p:spPr>
          <a:xfrm>
            <a:off x="-76973" y="0"/>
            <a:ext cx="9269582" cy="5156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ESTILO 2">
  <p:cSld name="PORTADA ESTILO 2">
    <p:spTree>
      <p:nvGrpSpPr>
        <p:cNvPr id="54" name="Shape 54"/>
        <p:cNvGrpSpPr/>
        <p:nvPr/>
      </p:nvGrpSpPr>
      <p:grpSpPr>
        <a:xfrm>
          <a:off x="0" y="0"/>
          <a:ext cx="0" cy="0"/>
          <a:chOff x="0" y="0"/>
          <a:chExt cx="0" cy="0"/>
        </a:xfrm>
      </p:grpSpPr>
      <p:pic>
        <p:nvPicPr>
          <p:cNvPr descr="Sin título2.png" id="55" name="Google Shape;55;p15"/>
          <p:cNvPicPr preferRelativeResize="0"/>
          <p:nvPr/>
        </p:nvPicPr>
        <p:blipFill rotWithShape="1">
          <a:blip r:embed="rId2">
            <a:alphaModFix/>
          </a:blip>
          <a:srcRect b="0" l="0" r="0" t="0"/>
          <a:stretch/>
        </p:blipFill>
        <p:spPr>
          <a:xfrm>
            <a:off x="12828" y="0"/>
            <a:ext cx="9144000"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ÍTULO ESTILO 1">
  <p:cSld name="CAPÍTULO ESTILO 1">
    <p:spTree>
      <p:nvGrpSpPr>
        <p:cNvPr id="56" name="Shape 56"/>
        <p:cNvGrpSpPr/>
        <p:nvPr/>
      </p:nvGrpSpPr>
      <p:grpSpPr>
        <a:xfrm>
          <a:off x="0" y="0"/>
          <a:ext cx="0" cy="0"/>
          <a:chOff x="0" y="0"/>
          <a:chExt cx="0" cy="0"/>
        </a:xfrm>
      </p:grpSpPr>
      <p:pic>
        <p:nvPicPr>
          <p:cNvPr descr="Sin título4.png" id="57" name="Google Shape;57;p16"/>
          <p:cNvPicPr preferRelativeResize="0"/>
          <p:nvPr/>
        </p:nvPicPr>
        <p:blipFill rotWithShape="1">
          <a:blip r:embed="rId2">
            <a:alphaModFix/>
          </a:blip>
          <a:srcRect b="0" l="0" r="0" t="0"/>
          <a:stretch/>
        </p:blipFill>
        <p:spPr>
          <a:xfrm>
            <a:off x="-76975" y="0"/>
            <a:ext cx="9256753"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CIÓN1">
  <p:cSld name="SECCIÓN1">
    <p:spTree>
      <p:nvGrpSpPr>
        <p:cNvPr id="58" name="Shape 58"/>
        <p:cNvGrpSpPr/>
        <p:nvPr/>
      </p:nvGrpSpPr>
      <p:grpSpPr>
        <a:xfrm>
          <a:off x="0" y="0"/>
          <a:ext cx="0" cy="0"/>
          <a:chOff x="0" y="0"/>
          <a:chExt cx="0" cy="0"/>
        </a:xfrm>
      </p:grpSpPr>
      <p:pic>
        <p:nvPicPr>
          <p:cNvPr descr="Sin título5.png" id="59" name="Google Shape;59;p17"/>
          <p:cNvPicPr preferRelativeResize="0"/>
          <p:nvPr/>
        </p:nvPicPr>
        <p:blipFill rotWithShape="1">
          <a:blip r:embed="rId2">
            <a:alphaModFix/>
          </a:blip>
          <a:srcRect b="0" l="0" r="0" t="0"/>
          <a:stretch/>
        </p:blipFill>
        <p:spPr>
          <a:xfrm>
            <a:off x="0" y="0"/>
            <a:ext cx="916965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ÍTULO ESTILO 2">
  <p:cSld name="CAPÍTULO ESTILO 2">
    <p:spTree>
      <p:nvGrpSpPr>
        <p:cNvPr id="60" name="Shape 60"/>
        <p:cNvGrpSpPr/>
        <p:nvPr/>
      </p:nvGrpSpPr>
      <p:grpSpPr>
        <a:xfrm>
          <a:off x="0" y="0"/>
          <a:ext cx="0" cy="0"/>
          <a:chOff x="0" y="0"/>
          <a:chExt cx="0" cy="0"/>
        </a:xfrm>
      </p:grpSpPr>
      <p:pic>
        <p:nvPicPr>
          <p:cNvPr descr="Sin título7.png" id="61" name="Google Shape;61;p18"/>
          <p:cNvPicPr preferRelativeResize="0"/>
          <p:nvPr/>
        </p:nvPicPr>
        <p:blipFill rotWithShape="1">
          <a:blip r:embed="rId2">
            <a:alphaModFix/>
          </a:blip>
          <a:srcRect b="0" l="0" r="0" t="0"/>
          <a:stretch/>
        </p:blipFill>
        <p:spPr>
          <a:xfrm>
            <a:off x="0" y="0"/>
            <a:ext cx="9179778"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p:cSld name="FINAL">
    <p:spTree>
      <p:nvGrpSpPr>
        <p:cNvPr id="62" name="Shape 62"/>
        <p:cNvGrpSpPr/>
        <p:nvPr/>
      </p:nvGrpSpPr>
      <p:grpSpPr>
        <a:xfrm>
          <a:off x="0" y="0"/>
          <a:ext cx="0" cy="0"/>
          <a:chOff x="0" y="0"/>
          <a:chExt cx="0" cy="0"/>
        </a:xfrm>
      </p:grpSpPr>
      <p:pic>
        <p:nvPicPr>
          <p:cNvPr descr="Sin título11.png" id="63" name="Google Shape;63;p19"/>
          <p:cNvPicPr preferRelativeResize="0"/>
          <p:nvPr/>
        </p:nvPicPr>
        <p:blipFill rotWithShape="1">
          <a:blip r:embed="rId2">
            <a:alphaModFix/>
          </a:blip>
          <a:srcRect b="0" l="0" r="0" t="0"/>
          <a:stretch/>
        </p:blipFill>
        <p:spPr>
          <a:xfrm>
            <a:off x="-89803" y="0"/>
            <a:ext cx="9256753"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7650702" y="4751012"/>
            <a:ext cx="1493297" cy="3924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7F7F7F"/>
              </a:buClr>
              <a:buSzPts val="200"/>
              <a:buFont typeface="Calibri"/>
              <a:buNone/>
            </a:pPr>
            <a:r>
              <a:rPr b="1" i="0" lang="es" sz="800" u="none" cap="none" strike="noStrike">
                <a:solidFill>
                  <a:srgbClr val="7F7F7F"/>
                </a:solidFill>
                <a:latin typeface="Calibri"/>
                <a:ea typeface="Calibri"/>
                <a:cs typeface="Calibri"/>
                <a:sym typeface="Calibri"/>
              </a:rPr>
              <a:t>GC-F-004 V.01</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20"/>
          <p:cNvSpPr txBox="1"/>
          <p:nvPr/>
        </p:nvSpPr>
        <p:spPr>
          <a:xfrm>
            <a:off x="1330900" y="1444259"/>
            <a:ext cx="4267500" cy="207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50"/>
              <a:buFont typeface="Calibri"/>
              <a:buNone/>
            </a:pPr>
            <a:r>
              <a:rPr b="1" i="0" lang="es" sz="1800" u="none" cap="none" strike="noStrike">
                <a:solidFill>
                  <a:schemeClr val="lt1"/>
                </a:solidFill>
                <a:latin typeface="Calibri"/>
                <a:ea typeface="Calibri"/>
                <a:cs typeface="Calibri"/>
                <a:sym typeface="Calibri"/>
              </a:rPr>
              <a:t>EQUIPO DE TRABAJO.</a:t>
            </a:r>
            <a:br>
              <a:rPr b="1" i="0" lang="es" sz="1800" u="none" cap="none" strike="noStrike">
                <a:solidFill>
                  <a:srgbClr val="ACC42D"/>
                </a:solidFill>
                <a:latin typeface="Calibri"/>
                <a:ea typeface="Calibri"/>
                <a:cs typeface="Calibri"/>
                <a:sym typeface="Calibri"/>
              </a:rPr>
            </a:br>
            <a:r>
              <a:rPr b="1" i="0" lang="es" sz="1800" u="none" cap="none" strike="noStrike">
                <a:solidFill>
                  <a:srgbClr val="ACC42D"/>
                </a:solidFill>
                <a:latin typeface="Calibri"/>
                <a:ea typeface="Calibri"/>
                <a:cs typeface="Calibri"/>
                <a:sym typeface="Calibri"/>
              </a:rPr>
              <a:t>LUIS FELIPE GAMBA RUSSI</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DIEGO ALEJANDRO SERRANO AMAYA</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ANDRES FELIPE QUIROGA OSORIO</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LUIS GABRIEL RAMIREZ MOLINA</a:t>
            </a:r>
            <a:endParaRPr/>
          </a:p>
          <a:p>
            <a:pPr indent="0" lvl="0" marL="0" marR="0" rtl="0" algn="ctr">
              <a:lnSpc>
                <a:spcPct val="100000"/>
              </a:lnSpc>
              <a:spcBef>
                <a:spcPts val="0"/>
              </a:spcBef>
              <a:spcAft>
                <a:spcPts val="0"/>
              </a:spcAft>
              <a:buClr>
                <a:srgbClr val="ACC42D"/>
              </a:buClr>
              <a:buSzPts val="450"/>
              <a:buFont typeface="Calibri"/>
              <a:buNone/>
            </a:pPr>
            <a:r>
              <a:rPr b="1" i="0" lang="es" sz="1800" u="none" cap="none" strike="noStrike">
                <a:solidFill>
                  <a:srgbClr val="ACC42D"/>
                </a:solidFill>
                <a:latin typeface="Calibri"/>
                <a:ea typeface="Calibri"/>
                <a:cs typeface="Calibri"/>
                <a:sym typeface="Calibri"/>
              </a:rPr>
              <a:t>ARLEY SEBASTIAN GUTIERREZ PINTOR </a:t>
            </a:r>
            <a:endParaRPr/>
          </a:p>
          <a:p>
            <a:pPr indent="0" lvl="0" marL="0" marR="0" rtl="0" algn="ctr">
              <a:lnSpc>
                <a:spcPct val="100000"/>
              </a:lnSpc>
              <a:spcBef>
                <a:spcPts val="0"/>
              </a:spcBef>
              <a:spcAft>
                <a:spcPts val="0"/>
              </a:spcAft>
              <a:buClr>
                <a:srgbClr val="000000"/>
              </a:buClr>
              <a:buSzPts val="450"/>
              <a:buFont typeface="Arial"/>
              <a:buNone/>
            </a:pPr>
            <a:r>
              <a:t/>
            </a:r>
            <a:endParaRPr b="1" i="0" sz="1800" u="none" cap="none" strike="noStrike">
              <a:solidFill>
                <a:srgbClr val="ACC42D"/>
              </a:solidFill>
              <a:latin typeface="Calibri"/>
              <a:ea typeface="Calibri"/>
              <a:cs typeface="Calibri"/>
              <a:sym typeface="Calibri"/>
            </a:endParaRPr>
          </a:p>
        </p:txBody>
      </p:sp>
      <p:sp>
        <p:nvSpPr>
          <p:cNvPr id="69" name="Google Shape;69;p20"/>
          <p:cNvSpPr txBox="1"/>
          <p:nvPr/>
        </p:nvSpPr>
        <p:spPr>
          <a:xfrm>
            <a:off x="-499872" y="220224"/>
            <a:ext cx="8278368"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alibri"/>
              <a:buNone/>
            </a:pPr>
            <a:r>
              <a:rPr b="1" i="0" lang="es" sz="2800" u="none" cap="none" strike="noStrike">
                <a:solidFill>
                  <a:schemeClr val="lt1"/>
                </a:solidFill>
                <a:latin typeface="Calibri"/>
                <a:ea typeface="Calibri"/>
                <a:cs typeface="Calibri"/>
                <a:sym typeface="Calibri"/>
              </a:rPr>
              <a:t>ANÁLISIS Y DESARROLLO DE SISTEMAS DE INFORMACIÓN</a:t>
            </a:r>
            <a:endParaRPr/>
          </a:p>
        </p:txBody>
      </p:sp>
      <p:sp>
        <p:nvSpPr>
          <p:cNvPr id="70" name="Google Shape;70;p20"/>
          <p:cNvSpPr txBox="1"/>
          <p:nvPr/>
        </p:nvSpPr>
        <p:spPr>
          <a:xfrm>
            <a:off x="2467434" y="3145194"/>
            <a:ext cx="199445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Calibri"/>
              <a:buNone/>
            </a:pPr>
            <a:r>
              <a:rPr b="1" i="0" lang="es" sz="1800" u="none" cap="none" strike="noStrike">
                <a:solidFill>
                  <a:schemeClr val="lt1"/>
                </a:solidFill>
                <a:latin typeface="Calibri"/>
                <a:ea typeface="Calibri"/>
                <a:cs typeface="Calibri"/>
                <a:sym typeface="Calibri"/>
              </a:rPr>
              <a:t>FICHA. </a:t>
            </a:r>
            <a:r>
              <a:rPr b="1" i="0" lang="es" sz="1800" u="none" cap="none" strike="noStrike">
                <a:solidFill>
                  <a:srgbClr val="ACC42D"/>
                </a:solidFill>
                <a:latin typeface="Calibri"/>
                <a:ea typeface="Calibri"/>
                <a:cs typeface="Calibri"/>
                <a:sym typeface="Calibri"/>
              </a:rPr>
              <a:t>1821630 G1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9"/>
          <p:cNvSpPr txBox="1"/>
          <p:nvPr/>
        </p:nvSpPr>
        <p:spPr>
          <a:xfrm>
            <a:off x="1101720" y="22242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40" name="Google Shape;140;p2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141" name="Google Shape;141;p29"/>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ALCANCE DEL PROYECTO. </a:t>
            </a:r>
            <a:endParaRPr/>
          </a:p>
        </p:txBody>
      </p:sp>
      <p:sp>
        <p:nvSpPr>
          <p:cNvPr id="142" name="Google Shape;142;p29"/>
          <p:cNvSpPr txBox="1"/>
          <p:nvPr/>
        </p:nvSpPr>
        <p:spPr>
          <a:xfrm>
            <a:off x="954674" y="1651083"/>
            <a:ext cx="7762160" cy="32699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El presente proyecto pretende implementar un sistema de información orientado a la web, el cual ayude a la gestión del inventario de la institución educativa Julio Cesar Turbay Ayala, con los requerimientos solicitados por las entidades que conforman la institución.</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Para implementar el ya mencionado sistema de información, es necesario cumplir con el ciclo de vida del proyecto conformado por 3 fases:</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Inicio del proyecto.</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Organización y preparación.</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Ejecución del trabajo y cierre del proyecto.</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Siguiendo con lo anterior de manera estructurada, se cumplirá el procedimiento para el desarrollo del producto, dentro del tiempo estipulado y haciendo uso de los recursos disponibles.</a:t>
            </a:r>
            <a:endParaRPr/>
          </a:p>
          <a:p>
            <a:pPr indent="0" lvl="0" marL="0" marR="0" rtl="0" algn="l">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El sistema OIS (Orden de Inventarios Sistematizado), busca disminuir las pérdidas y eliminar en su totalidad las fallas de administración, de los elementos asignados a los diferentes usuarios dentro de la institución.</a:t>
            </a:r>
            <a:endParaRPr b="0" i="0" sz="1800" u="none" cap="none" strike="noStrike">
              <a:solidFill>
                <a:srgbClr val="5E5C5D"/>
              </a:solidFill>
              <a:latin typeface="Calibri"/>
              <a:ea typeface="Calibri"/>
              <a:cs typeface="Calibri"/>
              <a:sym typeface="Calibri"/>
            </a:endParaRPr>
          </a:p>
        </p:txBody>
      </p:sp>
      <p:pic>
        <p:nvPicPr>
          <p:cNvPr id="143" name="Google Shape;143;p29"/>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0"/>
          <p:cNvSpPr txBox="1"/>
          <p:nvPr/>
        </p:nvSpPr>
        <p:spPr>
          <a:xfrm>
            <a:off x="1101720" y="222421"/>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49" name="Google Shape;149;p3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150" name="Google Shape;150;p30"/>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JUSTIFICACIÓN DEL PROYECTO.</a:t>
            </a:r>
            <a:endParaRPr/>
          </a:p>
        </p:txBody>
      </p:sp>
      <p:sp>
        <p:nvSpPr>
          <p:cNvPr id="151" name="Google Shape;151;p30"/>
          <p:cNvSpPr txBox="1"/>
          <p:nvPr/>
        </p:nvSpPr>
        <p:spPr>
          <a:xfrm>
            <a:off x="954674" y="1651083"/>
            <a:ext cx="7762160" cy="186478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400"/>
              <a:buFont typeface="Arial"/>
              <a:buNone/>
            </a:pPr>
            <a:r>
              <a:rPr b="0" i="0" lang="es" sz="1400" u="none" cap="none" strike="noStrike">
                <a:solidFill>
                  <a:srgbClr val="5E5C5D"/>
                </a:solidFill>
                <a:latin typeface="Arial"/>
                <a:ea typeface="Arial"/>
                <a:cs typeface="Arial"/>
                <a:sym typeface="Arial"/>
              </a:rPr>
              <a:t>El mayor problema que ha tenido la institución educativa Julio Cesar Turbay Ayala, de la localidad de Julio </a:t>
            </a:r>
            <a:r>
              <a:rPr b="0" i="0" lang="es" sz="1400" u="none" cap="none" strike="noStrike">
                <a:solidFill>
                  <a:srgbClr val="5E5C5D"/>
                </a:solidFill>
                <a:latin typeface="Arial"/>
                <a:ea typeface="Arial"/>
                <a:cs typeface="Arial"/>
                <a:sym typeface="Arial"/>
              </a:rPr>
              <a:t>Rincon</a:t>
            </a:r>
            <a:r>
              <a:rPr b="0" i="0" lang="es" sz="1400" u="none" cap="none" strike="noStrike">
                <a:solidFill>
                  <a:srgbClr val="5E5C5D"/>
                </a:solidFill>
                <a:latin typeface="Arial"/>
                <a:ea typeface="Arial"/>
                <a:cs typeface="Arial"/>
                <a:sym typeface="Arial"/>
              </a:rPr>
              <a:t> sobre su control de inventario, es que se ha generado por la mala información que estos tienen sobre su mobiliario, generando pérdidas, daños o hurtos de los elementos que hacen parte del inventario.</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Arial"/>
              <a:ea typeface="Arial"/>
              <a:cs typeface="Arial"/>
              <a:sym typeface="Arial"/>
            </a:endParaRPr>
          </a:p>
          <a:p>
            <a:pPr indent="0" lvl="0" marL="0" marR="0" rtl="0" algn="just">
              <a:lnSpc>
                <a:spcPct val="100000"/>
              </a:lnSpc>
              <a:spcBef>
                <a:spcPts val="0"/>
              </a:spcBef>
              <a:spcAft>
                <a:spcPts val="0"/>
              </a:spcAft>
              <a:buClr>
                <a:srgbClr val="5E5C5D"/>
              </a:buClr>
              <a:buSzPts val="1400"/>
              <a:buFont typeface="Arial"/>
              <a:buNone/>
            </a:pPr>
            <a:r>
              <a:rPr b="0" i="0" lang="es" sz="1400" u="none" cap="none" strike="noStrike">
                <a:solidFill>
                  <a:srgbClr val="5E5C5D"/>
                </a:solidFill>
                <a:latin typeface="Arial"/>
                <a:ea typeface="Arial"/>
                <a:cs typeface="Arial"/>
                <a:sym typeface="Arial"/>
              </a:rPr>
              <a:t>Debido a lo anterior, surge la necesidad de implementar un </a:t>
            </a:r>
            <a:r>
              <a:rPr lang="es">
                <a:solidFill>
                  <a:srgbClr val="5E5C5D"/>
                </a:solidFill>
              </a:rPr>
              <a:t>software</a:t>
            </a:r>
            <a:r>
              <a:rPr b="0" i="0" lang="es" sz="1400" u="none" cap="none" strike="noStrike">
                <a:solidFill>
                  <a:srgbClr val="5E5C5D"/>
                </a:solidFill>
                <a:latin typeface="Arial"/>
                <a:ea typeface="Arial"/>
                <a:cs typeface="Arial"/>
                <a:sym typeface="Arial"/>
              </a:rPr>
              <a:t> orientado a la web (OIS), el cual ayude a sistematizar la información del mobiliario, teniendo en cuenta los roles y requerimientos de cada usuario en el centro educativo. </a:t>
            </a:r>
            <a:endParaRPr b="0" i="0" sz="1800" u="none" cap="none" strike="noStrike">
              <a:solidFill>
                <a:srgbClr val="5E5C5D"/>
              </a:solidFill>
              <a:latin typeface="Calibri"/>
              <a:ea typeface="Calibri"/>
              <a:cs typeface="Calibri"/>
              <a:sym typeface="Calibri"/>
            </a:endParaRPr>
          </a:p>
        </p:txBody>
      </p:sp>
      <p:pic>
        <p:nvPicPr>
          <p:cNvPr id="152" name="Google Shape;152;p30"/>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2"/>
          <p:cNvSpPr txBox="1"/>
          <p:nvPr/>
        </p:nvSpPr>
        <p:spPr>
          <a:xfrm>
            <a:off x="821393"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63" name="Google Shape;163;p32"/>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164" name="Google Shape;164;p32"/>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TÉCNICAS DE LEVANTAMIENTO DE INFORMACIÓN.</a:t>
            </a:r>
            <a:endParaRPr/>
          </a:p>
        </p:txBody>
      </p:sp>
      <p:sp>
        <p:nvSpPr>
          <p:cNvPr id="165" name="Google Shape;165;p32"/>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600"/>
              <a:buFont typeface="Calibri"/>
              <a:buNone/>
            </a:pPr>
            <a:r>
              <a:rPr b="0" i="0" lang="es" sz="1600" u="none" cap="none" strike="noStrike">
                <a:solidFill>
                  <a:srgbClr val="5E5C5D"/>
                </a:solidFill>
                <a:latin typeface="Calibri"/>
                <a:ea typeface="Calibri"/>
                <a:cs typeface="Calibri"/>
                <a:sym typeface="Calibri"/>
              </a:rPr>
              <a:t>Las técnicas de levantamiento de información, que se utilizaron para desarrollar los requerimientos, fueron totalmente esenciales para descubrir las necesidades y problemas que la institución educativa Julio Cesar Turbay Ayala poseía, de tal forma, estas ayudaron al proceso de desarrollo del proyecto OIS, las técnicas que se utilizaron para este caso son:  </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Encuesta </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Entrevista</a:t>
            </a:r>
            <a:endParaRPr/>
          </a:p>
          <a:p>
            <a:pPr indent="0" lvl="0" marL="0" marR="0" rtl="0" algn="just">
              <a:lnSpc>
                <a:spcPct val="100000"/>
              </a:lnSpc>
              <a:spcBef>
                <a:spcPts val="0"/>
              </a:spcBef>
              <a:spcAft>
                <a:spcPts val="0"/>
              </a:spcAft>
              <a:buClr>
                <a:srgbClr val="5E5C5D"/>
              </a:buClr>
              <a:buSzPts val="1600"/>
              <a:buFont typeface="Calibri"/>
              <a:buNone/>
            </a:pPr>
            <a:r>
              <a:rPr b="0" i="1" lang="es" sz="1600" u="none" cap="none" strike="noStrike">
                <a:solidFill>
                  <a:srgbClr val="5E5C5D"/>
                </a:solidFill>
                <a:latin typeface="Calibri"/>
                <a:ea typeface="Calibri"/>
                <a:cs typeface="Calibri"/>
                <a:sym typeface="Calibri"/>
              </a:rPr>
              <a:t> </a:t>
            </a:r>
            <a:endParaRPr b="0" i="0" sz="16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600"/>
              <a:buFont typeface="Calibri"/>
              <a:buNone/>
            </a:pPr>
            <a:r>
              <a:rPr b="0" i="0" lang="es" sz="1600" u="none" cap="none" strike="noStrike">
                <a:solidFill>
                  <a:srgbClr val="5E5C5D"/>
                </a:solidFill>
                <a:latin typeface="Calibri"/>
                <a:ea typeface="Calibri"/>
                <a:cs typeface="Calibri"/>
                <a:sym typeface="Calibri"/>
              </a:rPr>
              <a:t>Los métodos de recolección de información ya mencionados, fueron dirigidos hacia los siguientes roles de la institución educativa:</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Rector.</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Jefe de Inventario.</a:t>
            </a:r>
            <a:endParaRPr/>
          </a:p>
          <a:p>
            <a:pPr indent="-285750" lvl="0" marL="285750" marR="0" rtl="0" algn="just">
              <a:lnSpc>
                <a:spcPct val="100000"/>
              </a:lnSpc>
              <a:spcBef>
                <a:spcPts val="0"/>
              </a:spcBef>
              <a:spcAft>
                <a:spcPts val="0"/>
              </a:spcAft>
              <a:buClr>
                <a:srgbClr val="5E5C5D"/>
              </a:buClr>
              <a:buSzPts val="1600"/>
              <a:buFont typeface="Noto Sans Symbols"/>
              <a:buChar char="❑"/>
            </a:pPr>
            <a:r>
              <a:rPr b="0" i="0" lang="es" sz="1600" u="none" cap="none" strike="noStrike">
                <a:solidFill>
                  <a:srgbClr val="5E5C5D"/>
                </a:solidFill>
                <a:latin typeface="Calibri"/>
                <a:ea typeface="Calibri"/>
                <a:cs typeface="Calibri"/>
                <a:sym typeface="Calibri"/>
              </a:rPr>
              <a:t>Profesores de la jornada mañana.</a:t>
            </a:r>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66" name="Google Shape;166;p32"/>
          <p:cNvPicPr preferRelativeResize="0"/>
          <p:nvPr/>
        </p:nvPicPr>
        <p:blipFill rotWithShape="1">
          <a:blip r:embed="rId3">
            <a:alphaModFix/>
          </a:blip>
          <a:srcRect b="0" l="0" r="0" t="0"/>
          <a:stretch/>
        </p:blipFill>
        <p:spPr>
          <a:xfrm>
            <a:off x="1101720" y="1963366"/>
            <a:ext cx="265431" cy="419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3"/>
          <p:cNvSpPr txBox="1"/>
          <p:nvPr/>
        </p:nvSpPr>
        <p:spPr>
          <a:xfrm>
            <a:off x="102162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72" name="Google Shape;172;p33"/>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173" name="Google Shape;173;p33"/>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SEÑOR RECTOR </a:t>
            </a:r>
            <a:endParaRPr/>
          </a:p>
        </p:txBody>
      </p:sp>
      <p:sp>
        <p:nvSpPr>
          <p:cNvPr id="174" name="Google Shape;174;p33"/>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75" name="Google Shape;175;p33"/>
          <p:cNvPicPr preferRelativeResize="0"/>
          <p:nvPr/>
        </p:nvPicPr>
        <p:blipFill rotWithShape="1">
          <a:blip r:embed="rId3">
            <a:alphaModFix/>
          </a:blip>
          <a:srcRect b="16218" l="32556" r="32017" t="14797"/>
          <a:stretch/>
        </p:blipFill>
        <p:spPr>
          <a:xfrm>
            <a:off x="4381139" y="1104071"/>
            <a:ext cx="3687725" cy="40394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nvSpPr>
        <p:spPr>
          <a:xfrm>
            <a:off x="1395395" y="15396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81" name="Google Shape;181;p34"/>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1.2.1</a:t>
            </a:r>
            <a:endParaRPr/>
          </a:p>
        </p:txBody>
      </p:sp>
      <p:sp>
        <p:nvSpPr>
          <p:cNvPr id="182" name="Google Shape;182;p34"/>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SEÑOR RECTOR </a:t>
            </a:r>
            <a:endParaRPr/>
          </a:p>
        </p:txBody>
      </p:sp>
      <p:sp>
        <p:nvSpPr>
          <p:cNvPr id="183" name="Google Shape;183;p34"/>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84" name="Google Shape;184;p34"/>
          <p:cNvPicPr preferRelativeResize="0"/>
          <p:nvPr/>
        </p:nvPicPr>
        <p:blipFill rotWithShape="1">
          <a:blip r:embed="rId3">
            <a:alphaModFix/>
          </a:blip>
          <a:srcRect b="46406" l="33065" r="30876" t="19724"/>
          <a:stretch/>
        </p:blipFill>
        <p:spPr>
          <a:xfrm>
            <a:off x="1194726" y="1700733"/>
            <a:ext cx="6060403" cy="32019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5"/>
          <p:cNvSpPr txBox="1"/>
          <p:nvPr/>
        </p:nvSpPr>
        <p:spPr>
          <a:xfrm>
            <a:off x="102162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90" name="Google Shape;190;p35"/>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191" name="Google Shape;191;p35"/>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192" name="Google Shape;192;p35"/>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93" name="Google Shape;193;p35"/>
          <p:cNvPicPr preferRelativeResize="0"/>
          <p:nvPr/>
        </p:nvPicPr>
        <p:blipFill rotWithShape="1">
          <a:blip r:embed="rId3">
            <a:alphaModFix/>
          </a:blip>
          <a:srcRect b="14432" l="32846" r="31727" t="16578"/>
          <a:stretch/>
        </p:blipFill>
        <p:spPr>
          <a:xfrm>
            <a:off x="5092608" y="1100515"/>
            <a:ext cx="3690970" cy="40429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txBox="1"/>
          <p:nvPr/>
        </p:nvSpPr>
        <p:spPr>
          <a:xfrm>
            <a:off x="1332627"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199" name="Google Shape;199;p36"/>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1.3.1</a:t>
            </a:r>
            <a:endParaRPr/>
          </a:p>
        </p:txBody>
      </p:sp>
      <p:sp>
        <p:nvSpPr>
          <p:cNvPr id="200" name="Google Shape;200;p36"/>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201" name="Google Shape;201;p36"/>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02" name="Google Shape;202;p36"/>
          <p:cNvPicPr preferRelativeResize="0"/>
          <p:nvPr/>
        </p:nvPicPr>
        <p:blipFill rotWithShape="1">
          <a:blip r:embed="rId3">
            <a:alphaModFix/>
          </a:blip>
          <a:srcRect b="12120" l="33938" r="31535" t="18894"/>
          <a:stretch/>
        </p:blipFill>
        <p:spPr>
          <a:xfrm>
            <a:off x="4835754" y="1138828"/>
            <a:ext cx="3951278" cy="4004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7"/>
          <p:cNvSpPr txBox="1"/>
          <p:nvPr/>
        </p:nvSpPr>
        <p:spPr>
          <a:xfrm>
            <a:off x="1535559" y="168192"/>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08" name="Google Shape;208;p37"/>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1.3.2</a:t>
            </a:r>
            <a:endParaRPr/>
          </a:p>
        </p:txBody>
      </p:sp>
      <p:sp>
        <p:nvSpPr>
          <p:cNvPr id="209" name="Google Shape;209;p37"/>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ENTREVISTA-JEFE DE INVENTARIOS</a:t>
            </a:r>
            <a:endParaRPr/>
          </a:p>
        </p:txBody>
      </p:sp>
      <p:sp>
        <p:nvSpPr>
          <p:cNvPr id="210" name="Google Shape;210;p37"/>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11" name="Google Shape;211;p37"/>
          <p:cNvPicPr preferRelativeResize="0"/>
          <p:nvPr/>
        </p:nvPicPr>
        <p:blipFill rotWithShape="1">
          <a:blip r:embed="rId3">
            <a:alphaModFix/>
          </a:blip>
          <a:srcRect b="47184" l="32480" r="33870" t="20763"/>
          <a:stretch/>
        </p:blipFill>
        <p:spPr>
          <a:xfrm>
            <a:off x="1388285" y="1651083"/>
            <a:ext cx="5793427" cy="31040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nvSpPr>
        <p:spPr>
          <a:xfrm>
            <a:off x="1422093" y="15396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17" name="Google Shape;217;p38"/>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218" name="Google Shape;218;p38"/>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19" name="Google Shape;219;p38"/>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20" name="Google Shape;220;p38"/>
          <p:cNvPicPr preferRelativeResize="0"/>
          <p:nvPr/>
        </p:nvPicPr>
        <p:blipFill rotWithShape="1">
          <a:blip r:embed="rId3">
            <a:alphaModFix/>
          </a:blip>
          <a:srcRect b="18721" l="31897" r="32676" t="17209"/>
          <a:stretch/>
        </p:blipFill>
        <p:spPr>
          <a:xfrm>
            <a:off x="4311469" y="1044600"/>
            <a:ext cx="3877858" cy="39449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21"/>
          <p:cNvSpPr txBox="1"/>
          <p:nvPr/>
        </p:nvSpPr>
        <p:spPr>
          <a:xfrm>
            <a:off x="139579" y="495254"/>
            <a:ext cx="6724517" cy="95410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ORDEN DE INVENTARIOS </a:t>
            </a:r>
            <a:endParaRPr/>
          </a:p>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SISTEMATIZADO </a:t>
            </a:r>
            <a:r>
              <a:rPr b="1" lang="es" sz="2800">
                <a:solidFill>
                  <a:srgbClr val="5E5C5D"/>
                </a:solidFill>
                <a:latin typeface="Calibri"/>
                <a:ea typeface="Calibri"/>
                <a:cs typeface="Calibri"/>
                <a:sym typeface="Calibri"/>
              </a:rPr>
              <a:t>(Aplicativo</a:t>
            </a:r>
            <a:r>
              <a:rPr b="1" i="0" lang="es" sz="2800" u="none" cap="none" strike="noStrike">
                <a:solidFill>
                  <a:srgbClr val="5E5C5D"/>
                </a:solidFill>
                <a:latin typeface="Calibri"/>
                <a:ea typeface="Calibri"/>
                <a:cs typeface="Calibri"/>
                <a:sym typeface="Calibri"/>
              </a:rPr>
              <a:t>)</a:t>
            </a:r>
            <a:endParaRPr/>
          </a:p>
        </p:txBody>
      </p:sp>
      <p:sp>
        <p:nvSpPr>
          <p:cNvPr id="76" name="Google Shape;76;p21"/>
          <p:cNvSpPr txBox="1"/>
          <p:nvPr/>
        </p:nvSpPr>
        <p:spPr>
          <a:xfrm>
            <a:off x="1200712" y="2041398"/>
            <a:ext cx="5779008" cy="106070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Es un sistema orientado a la Web,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el cual busca innovar y a su vez transformar,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las fallas que se pueden presentar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en una institución </a:t>
            </a:r>
            <a:r>
              <a:rPr b="1" lang="es" sz="1800">
                <a:solidFill>
                  <a:srgbClr val="FF9220"/>
                </a:solidFill>
                <a:latin typeface="Calibri"/>
                <a:ea typeface="Calibri"/>
                <a:cs typeface="Calibri"/>
                <a:sym typeface="Calibri"/>
              </a:rPr>
              <a:t>pública</a:t>
            </a:r>
            <a:r>
              <a:rPr b="1" i="0" lang="es" sz="1800" u="none" cap="none" strike="noStrike">
                <a:solidFill>
                  <a:srgbClr val="FF9220"/>
                </a:solidFill>
                <a:latin typeface="Calibri"/>
                <a:ea typeface="Calibri"/>
                <a:cs typeface="Calibri"/>
                <a:sym typeface="Calibri"/>
              </a:rPr>
              <a:t> y/o privada, </a:t>
            </a:r>
            <a:endParaRPr/>
          </a:p>
          <a:p>
            <a:pPr indent="0" lvl="0" marL="0" marR="0" rtl="0" algn="ctr">
              <a:lnSpc>
                <a:spcPct val="100000"/>
              </a:lnSpc>
              <a:spcBef>
                <a:spcPts val="0"/>
              </a:spcBef>
              <a:spcAft>
                <a:spcPts val="0"/>
              </a:spcAft>
              <a:buClr>
                <a:srgbClr val="FF9220"/>
              </a:buClr>
              <a:buSzPts val="450"/>
              <a:buFont typeface="Calibri"/>
              <a:buNone/>
            </a:pPr>
            <a:r>
              <a:rPr b="1" i="0" lang="es" sz="1800" u="none" cap="none" strike="noStrike">
                <a:solidFill>
                  <a:srgbClr val="FF9220"/>
                </a:solidFill>
                <a:latin typeface="Calibri"/>
                <a:ea typeface="Calibri"/>
                <a:cs typeface="Calibri"/>
                <a:sym typeface="Calibri"/>
              </a:rPr>
              <a:t>relacionadas con el inventario.</a:t>
            </a:r>
            <a:endParaRPr/>
          </a:p>
        </p:txBody>
      </p:sp>
      <p:pic>
        <p:nvPicPr>
          <p:cNvPr id="77" name="Google Shape;77;p21"/>
          <p:cNvPicPr preferRelativeResize="0"/>
          <p:nvPr/>
        </p:nvPicPr>
        <p:blipFill rotWithShape="1">
          <a:blip r:embed="rId3">
            <a:alphaModFix/>
          </a:blip>
          <a:srcRect b="0" l="0" r="0" t="0"/>
          <a:stretch/>
        </p:blipFill>
        <p:spPr>
          <a:xfrm>
            <a:off x="365760" y="2052828"/>
            <a:ext cx="1407976" cy="12611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nvSpPr>
        <p:spPr>
          <a:xfrm>
            <a:off x="1422093" y="15396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26" name="Google Shape;226;p39"/>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1.4.1</a:t>
            </a:r>
            <a:endParaRPr/>
          </a:p>
        </p:txBody>
      </p:sp>
      <p:sp>
        <p:nvSpPr>
          <p:cNvPr id="227" name="Google Shape;227;p39"/>
          <p:cNvSpPr txBox="1"/>
          <p:nvPr/>
        </p:nvSpPr>
        <p:spPr>
          <a:xfrm>
            <a:off x="230553" y="946039"/>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28" name="Google Shape;228;p39"/>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29" name="Google Shape;229;p39"/>
          <p:cNvPicPr preferRelativeResize="0"/>
          <p:nvPr/>
        </p:nvPicPr>
        <p:blipFill rotWithShape="1">
          <a:blip r:embed="rId3">
            <a:alphaModFix/>
          </a:blip>
          <a:srcRect b="8904" l="35548" r="33940" t="15572"/>
          <a:stretch/>
        </p:blipFill>
        <p:spPr>
          <a:xfrm>
            <a:off x="4425161" y="1146093"/>
            <a:ext cx="3637579" cy="39849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nvSpPr>
        <p:spPr>
          <a:xfrm>
            <a:off x="1422093" y="15396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35" name="Google Shape;235;p40"/>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1.4.2</a:t>
            </a:r>
            <a:endParaRPr/>
          </a:p>
        </p:txBody>
      </p:sp>
      <p:sp>
        <p:nvSpPr>
          <p:cNvPr id="236" name="Google Shape;236;p40"/>
          <p:cNvSpPr txBox="1"/>
          <p:nvPr/>
        </p:nvSpPr>
        <p:spPr>
          <a:xfrm>
            <a:off x="954674" y="122752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ENTREVISTA- PROFESORES </a:t>
            </a:r>
            <a:endParaRPr/>
          </a:p>
        </p:txBody>
      </p:sp>
      <p:sp>
        <p:nvSpPr>
          <p:cNvPr id="237" name="Google Shape;237;p40"/>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38" name="Google Shape;238;p40"/>
          <p:cNvPicPr preferRelativeResize="0"/>
          <p:nvPr/>
        </p:nvPicPr>
        <p:blipFill rotWithShape="1">
          <a:blip r:embed="rId3">
            <a:alphaModFix/>
          </a:blip>
          <a:srcRect b="25905" l="32043" r="31680" t="16576"/>
          <a:stretch/>
        </p:blipFill>
        <p:spPr>
          <a:xfrm>
            <a:off x="4038043" y="1059207"/>
            <a:ext cx="4525277" cy="40357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1"/>
          <p:cNvSpPr txBox="1"/>
          <p:nvPr/>
        </p:nvSpPr>
        <p:spPr>
          <a:xfrm>
            <a:off x="1422093" y="15396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44" name="Google Shape;244;p41"/>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245" name="Google Shape;245;p41"/>
          <p:cNvSpPr txBox="1"/>
          <p:nvPr/>
        </p:nvSpPr>
        <p:spPr>
          <a:xfrm>
            <a:off x="44950" y="940371"/>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ENCUESTA-COORDINADOR </a:t>
            </a:r>
            <a:endParaRPr/>
          </a:p>
        </p:txBody>
      </p:sp>
      <p:sp>
        <p:nvSpPr>
          <p:cNvPr id="246" name="Google Shape;246;p41"/>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47" name="Google Shape;247;p41"/>
          <p:cNvPicPr preferRelativeResize="0"/>
          <p:nvPr/>
        </p:nvPicPr>
        <p:blipFill rotWithShape="1">
          <a:blip r:embed="rId3">
            <a:alphaModFix/>
          </a:blip>
          <a:srcRect b="12540" l="32847" r="32553" t="15053"/>
          <a:stretch/>
        </p:blipFill>
        <p:spPr>
          <a:xfrm>
            <a:off x="3397297" y="932004"/>
            <a:ext cx="3524112" cy="42114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nvSpPr>
        <p:spPr>
          <a:xfrm>
            <a:off x="1422093" y="15396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2.</a:t>
            </a:r>
            <a:endParaRPr/>
          </a:p>
        </p:txBody>
      </p:sp>
      <p:sp>
        <p:nvSpPr>
          <p:cNvPr id="253" name="Google Shape;253;p42"/>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1.5.1</a:t>
            </a:r>
            <a:endParaRPr/>
          </a:p>
        </p:txBody>
      </p:sp>
      <p:sp>
        <p:nvSpPr>
          <p:cNvPr id="254" name="Google Shape;254;p42"/>
          <p:cNvSpPr txBox="1"/>
          <p:nvPr/>
        </p:nvSpPr>
        <p:spPr>
          <a:xfrm>
            <a:off x="0" y="975764"/>
            <a:ext cx="5820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ENCUESTA-COORDINADOR </a:t>
            </a:r>
            <a:endParaRPr/>
          </a:p>
        </p:txBody>
      </p:sp>
      <p:sp>
        <p:nvSpPr>
          <p:cNvPr id="255" name="Google Shape;255;p42"/>
          <p:cNvSpPr txBox="1"/>
          <p:nvPr/>
        </p:nvSpPr>
        <p:spPr>
          <a:xfrm>
            <a:off x="954674"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56" name="Google Shape;256;p42"/>
          <p:cNvPicPr preferRelativeResize="0"/>
          <p:nvPr/>
        </p:nvPicPr>
        <p:blipFill rotWithShape="1">
          <a:blip r:embed="rId3">
            <a:alphaModFix/>
          </a:blip>
          <a:srcRect b="8904" l="32918" r="33797" t="16579"/>
          <a:stretch/>
        </p:blipFill>
        <p:spPr>
          <a:xfrm>
            <a:off x="3050224" y="984844"/>
            <a:ext cx="3650923" cy="41184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nvSpPr>
        <p:spPr>
          <a:xfrm>
            <a:off x="1747397" y="1968765"/>
            <a:ext cx="5591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a:t>
            </a:r>
            <a:r>
              <a:rPr b="1" i="0" lang="es" sz="2800" u="none" cap="none" strike="noStrike">
                <a:solidFill>
                  <a:srgbClr val="E8E6E8"/>
                </a:solidFill>
                <a:latin typeface="Calibri"/>
                <a:ea typeface="Calibri"/>
                <a:cs typeface="Calibri"/>
                <a:sym typeface="Calibri"/>
              </a:rPr>
              <a:t>3</a:t>
            </a:r>
            <a:r>
              <a:rPr b="1" i="0" lang="es" sz="2800" u="none" cap="none" strike="noStrike">
                <a:solidFill>
                  <a:srgbClr val="E8E6E8"/>
                </a:solidFill>
                <a:latin typeface="Calibri"/>
                <a:ea typeface="Calibri"/>
                <a:cs typeface="Calibri"/>
                <a:sym typeface="Calibri"/>
              </a:rPr>
              <a:t>.</a:t>
            </a:r>
            <a:endParaRPr/>
          </a:p>
        </p:txBody>
      </p:sp>
      <p:sp>
        <p:nvSpPr>
          <p:cNvPr id="267" name="Google Shape;267;p4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268" name="Google Shape;268;p44"/>
          <p:cNvSpPr txBox="1"/>
          <p:nvPr/>
        </p:nvSpPr>
        <p:spPr>
          <a:xfrm>
            <a:off x="10" y="621880"/>
            <a:ext cx="6660900" cy="4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DIAGRAMAS DE BPMN</a:t>
            </a:r>
            <a:endParaRPr/>
          </a:p>
        </p:txBody>
      </p:sp>
      <p:pic>
        <p:nvPicPr>
          <p:cNvPr id="269" name="Google Shape;269;p44"/>
          <p:cNvPicPr preferRelativeResize="0"/>
          <p:nvPr/>
        </p:nvPicPr>
        <p:blipFill rotWithShape="1">
          <a:blip r:embed="rId3">
            <a:alphaModFix/>
          </a:blip>
          <a:srcRect b="13904" l="0" r="1458" t="0"/>
          <a:stretch/>
        </p:blipFill>
        <p:spPr>
          <a:xfrm>
            <a:off x="0" y="1317600"/>
            <a:ext cx="9086174" cy="3548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a:t>
            </a:r>
            <a:r>
              <a:rPr b="1" i="0" lang="es" sz="6600" u="none" cap="none" strike="noStrike">
                <a:solidFill>
                  <a:schemeClr val="lt1"/>
                </a:solidFill>
                <a:latin typeface="Calibri"/>
                <a:ea typeface="Calibri"/>
                <a:cs typeface="Calibri"/>
                <a:sym typeface="Calibri"/>
              </a:rPr>
              <a:t>4</a:t>
            </a:r>
            <a:r>
              <a:rPr b="1" i="0" lang="es" sz="6600" u="none" cap="none" strike="noStrike">
                <a:solidFill>
                  <a:schemeClr val="lt1"/>
                </a:solidFill>
                <a:latin typeface="Calibri"/>
                <a:ea typeface="Calibri"/>
                <a:cs typeface="Calibri"/>
                <a:sym typeface="Calibri"/>
              </a:rP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a:t>
            </a:r>
            <a:r>
              <a:rPr b="1" i="0" lang="es" sz="2800" u="none" cap="none" strike="noStrike">
                <a:solidFill>
                  <a:srgbClr val="E8E6E8"/>
                </a:solidFill>
                <a:latin typeface="Calibri"/>
                <a:ea typeface="Calibri"/>
                <a:cs typeface="Calibri"/>
                <a:sym typeface="Calibri"/>
              </a:rPr>
              <a:t>4</a:t>
            </a:r>
            <a:r>
              <a:rPr b="1" i="0" lang="es" sz="2800" u="none" cap="none" strike="noStrike">
                <a:solidFill>
                  <a:srgbClr val="E8E6E8"/>
                </a:solidFill>
                <a:latin typeface="Calibri"/>
                <a:ea typeface="Calibri"/>
                <a:cs typeface="Calibri"/>
                <a:sym typeface="Calibri"/>
              </a:rPr>
              <a:t>.</a:t>
            </a:r>
            <a:endParaRPr/>
          </a:p>
        </p:txBody>
      </p:sp>
      <p:sp>
        <p:nvSpPr>
          <p:cNvPr id="280" name="Google Shape;280;p4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281" name="Google Shape;281;p46"/>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pic>
        <p:nvPicPr>
          <p:cNvPr id="282" name="Google Shape;282;p46"/>
          <p:cNvPicPr preferRelativeResize="0"/>
          <p:nvPr/>
        </p:nvPicPr>
        <p:blipFill rotWithShape="1">
          <a:blip r:embed="rId3">
            <a:alphaModFix/>
          </a:blip>
          <a:srcRect b="10155" l="32426" r="29986" t="40060"/>
          <a:stretch/>
        </p:blipFill>
        <p:spPr>
          <a:xfrm>
            <a:off x="4190000" y="1651075"/>
            <a:ext cx="4894774" cy="3492424"/>
          </a:xfrm>
          <a:prstGeom prst="rect">
            <a:avLst/>
          </a:prstGeom>
          <a:noFill/>
          <a:ln>
            <a:noFill/>
          </a:ln>
        </p:spPr>
      </p:pic>
      <p:pic>
        <p:nvPicPr>
          <p:cNvPr id="283" name="Google Shape;283;p46"/>
          <p:cNvPicPr preferRelativeResize="0"/>
          <p:nvPr/>
        </p:nvPicPr>
        <p:blipFill>
          <a:blip r:embed="rId4">
            <a:alphaModFix/>
          </a:blip>
          <a:stretch>
            <a:fillRect/>
          </a:stretch>
        </p:blipFill>
        <p:spPr>
          <a:xfrm>
            <a:off x="168450" y="1803483"/>
            <a:ext cx="3885201" cy="29314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nvSpPr>
        <p:spPr>
          <a:xfrm>
            <a:off x="958244"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289" name="Google Shape;289;p4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290" name="Google Shape;290;p47"/>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291" name="Google Shape;291;p47"/>
          <p:cNvSpPr txBox="1"/>
          <p:nvPr/>
        </p:nvSpPr>
        <p:spPr>
          <a:xfrm>
            <a:off x="867354" y="16421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292" name="Google Shape;292;p47"/>
          <p:cNvPicPr preferRelativeResize="0"/>
          <p:nvPr/>
        </p:nvPicPr>
        <p:blipFill rotWithShape="1">
          <a:blip r:embed="rId3">
            <a:alphaModFix/>
          </a:blip>
          <a:srcRect b="27372" l="26711" r="34098" t="38657"/>
          <a:stretch/>
        </p:blipFill>
        <p:spPr>
          <a:xfrm>
            <a:off x="347650" y="1302050"/>
            <a:ext cx="7762200" cy="37845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8"/>
          <p:cNvSpPr txBox="1"/>
          <p:nvPr/>
        </p:nvSpPr>
        <p:spPr>
          <a:xfrm>
            <a:off x="894079" y="224386"/>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298" name="Google Shape;298;p4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299" name="Google Shape;299;p48"/>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00" name="Google Shape;300;p48"/>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01" name="Google Shape;301;p48"/>
          <p:cNvPicPr preferRelativeResize="0"/>
          <p:nvPr/>
        </p:nvPicPr>
        <p:blipFill rotWithShape="1">
          <a:blip r:embed="rId3">
            <a:alphaModFix/>
          </a:blip>
          <a:srcRect b="24428" l="27007" r="33998" t="38311"/>
          <a:stretch/>
        </p:blipFill>
        <p:spPr>
          <a:xfrm>
            <a:off x="124950" y="1343300"/>
            <a:ext cx="8218901" cy="3718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22"/>
          <p:cNvSpPr txBox="1"/>
          <p:nvPr/>
        </p:nvSpPr>
        <p:spPr>
          <a:xfrm>
            <a:off x="139579" y="495254"/>
            <a:ext cx="67245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C5D"/>
              </a:buClr>
              <a:buSzPts val="700"/>
              <a:buFont typeface="Calibri"/>
              <a:buNone/>
            </a:pPr>
            <a:r>
              <a:rPr b="1" i="0" lang="es" sz="2800" u="none" cap="none" strike="noStrike">
                <a:solidFill>
                  <a:srgbClr val="5E5C5D"/>
                </a:solidFill>
                <a:latin typeface="Calibri"/>
                <a:ea typeface="Calibri"/>
                <a:cs typeface="Calibri"/>
                <a:sym typeface="Calibri"/>
              </a:rPr>
              <a:t>O</a:t>
            </a:r>
            <a:r>
              <a:rPr b="1" lang="es" sz="2800">
                <a:solidFill>
                  <a:srgbClr val="5E5C5D"/>
                </a:solidFill>
                <a:latin typeface="Calibri"/>
                <a:ea typeface="Calibri"/>
                <a:cs typeface="Calibri"/>
                <a:sym typeface="Calibri"/>
              </a:rPr>
              <a:t>SMEJCTA</a:t>
            </a:r>
            <a:endParaRPr b="1" sz="2800">
              <a:solidFill>
                <a:srgbClr val="5E5C5D"/>
              </a:solidFill>
              <a:latin typeface="Calibri"/>
              <a:ea typeface="Calibri"/>
              <a:cs typeface="Calibri"/>
              <a:sym typeface="Calibri"/>
            </a:endParaRPr>
          </a:p>
          <a:p>
            <a:pPr indent="0" lvl="0" marL="0" marR="0" rtl="0" algn="ctr">
              <a:lnSpc>
                <a:spcPct val="100000"/>
              </a:lnSpc>
              <a:spcBef>
                <a:spcPts val="0"/>
              </a:spcBef>
              <a:spcAft>
                <a:spcPts val="0"/>
              </a:spcAft>
              <a:buClr>
                <a:srgbClr val="5E5C5D"/>
              </a:buClr>
              <a:buSzPts val="700"/>
              <a:buFont typeface="Calibri"/>
              <a:buNone/>
            </a:pPr>
            <a:r>
              <a:rPr b="1" lang="es" sz="2800">
                <a:solidFill>
                  <a:srgbClr val="5E5C5D"/>
                </a:solidFill>
                <a:latin typeface="Calibri"/>
                <a:ea typeface="Calibri"/>
                <a:cs typeface="Calibri"/>
                <a:sym typeface="Calibri"/>
              </a:rPr>
              <a:t>Orden  sistematizado para el mobiliario educativo de la institución Julio Cesar Turbay Ayala (Proyecto)</a:t>
            </a:r>
            <a:endParaRPr b="1" sz="2800">
              <a:solidFill>
                <a:srgbClr val="5E5C5D"/>
              </a:solidFill>
              <a:latin typeface="Calibri"/>
              <a:ea typeface="Calibri"/>
              <a:cs typeface="Calibri"/>
              <a:sym typeface="Calibri"/>
            </a:endParaRPr>
          </a:p>
        </p:txBody>
      </p:sp>
      <p:pic>
        <p:nvPicPr>
          <p:cNvPr id="83" name="Google Shape;83;p22"/>
          <p:cNvPicPr preferRelativeResize="0"/>
          <p:nvPr/>
        </p:nvPicPr>
        <p:blipFill>
          <a:blip r:embed="rId3">
            <a:alphaModFix/>
          </a:blip>
          <a:stretch>
            <a:fillRect/>
          </a:stretch>
        </p:blipFill>
        <p:spPr>
          <a:xfrm>
            <a:off x="300125" y="3445048"/>
            <a:ext cx="228600" cy="104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9"/>
          <p:cNvSpPr txBox="1"/>
          <p:nvPr/>
        </p:nvSpPr>
        <p:spPr>
          <a:xfrm>
            <a:off x="978268"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07" name="Google Shape;307;p4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308" name="Google Shape;308;p49"/>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09" name="Google Shape;309;p49"/>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10" name="Google Shape;310;p49"/>
          <p:cNvPicPr preferRelativeResize="0"/>
          <p:nvPr/>
        </p:nvPicPr>
        <p:blipFill rotWithShape="1">
          <a:blip r:embed="rId3">
            <a:alphaModFix/>
          </a:blip>
          <a:srcRect b="17321" l="27300" r="34388" t="50790"/>
          <a:stretch/>
        </p:blipFill>
        <p:spPr>
          <a:xfrm>
            <a:off x="303225" y="1433725"/>
            <a:ext cx="7719725" cy="3614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txBox="1"/>
          <p:nvPr/>
        </p:nvSpPr>
        <p:spPr>
          <a:xfrm>
            <a:off x="958244" y="184652"/>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16" name="Google Shape;316;p5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317" name="Google Shape;317;p50"/>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18" name="Google Shape;318;p50"/>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19" name="Google Shape;319;p50"/>
          <p:cNvPicPr preferRelativeResize="0"/>
          <p:nvPr/>
        </p:nvPicPr>
        <p:blipFill rotWithShape="1">
          <a:blip r:embed="rId3">
            <a:alphaModFix/>
          </a:blip>
          <a:srcRect b="22517" l="27102" r="34097" t="43513"/>
          <a:stretch/>
        </p:blipFill>
        <p:spPr>
          <a:xfrm>
            <a:off x="552850" y="1393850"/>
            <a:ext cx="7345301" cy="3617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1"/>
          <p:cNvSpPr txBox="1"/>
          <p:nvPr/>
        </p:nvSpPr>
        <p:spPr>
          <a:xfrm>
            <a:off x="938983" y="167492"/>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25" name="Google Shape;325;p5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326" name="Google Shape;326;p51"/>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27" name="Google Shape;327;p51"/>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28" name="Google Shape;328;p51"/>
          <p:cNvPicPr preferRelativeResize="0"/>
          <p:nvPr/>
        </p:nvPicPr>
        <p:blipFill rotWithShape="1">
          <a:blip r:embed="rId3">
            <a:alphaModFix/>
          </a:blip>
          <a:srcRect b="11945" l="26518" r="34195" t="32104"/>
          <a:stretch/>
        </p:blipFill>
        <p:spPr>
          <a:xfrm>
            <a:off x="1078775" y="1411000"/>
            <a:ext cx="4659163" cy="3732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2"/>
          <p:cNvSpPr txBox="1"/>
          <p:nvPr/>
        </p:nvSpPr>
        <p:spPr>
          <a:xfrm>
            <a:off x="998291" y="183131"/>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34" name="Google Shape;334;p5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a:t>
            </a:r>
            <a:endParaRPr/>
          </a:p>
        </p:txBody>
      </p:sp>
      <p:sp>
        <p:nvSpPr>
          <p:cNvPr id="335" name="Google Shape;335;p52"/>
          <p:cNvSpPr txBox="1"/>
          <p:nvPr/>
        </p:nvSpPr>
        <p:spPr>
          <a:xfrm>
            <a:off x="-50592" y="1051870"/>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36" name="Google Shape;336;p5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37" name="Google Shape;337;p52"/>
          <p:cNvPicPr preferRelativeResize="0"/>
          <p:nvPr/>
        </p:nvPicPr>
        <p:blipFill rotWithShape="1">
          <a:blip r:embed="rId3">
            <a:alphaModFix/>
          </a:blip>
          <a:srcRect b="33436" l="26711" r="34098" t="29300"/>
          <a:stretch/>
        </p:blipFill>
        <p:spPr>
          <a:xfrm>
            <a:off x="169500" y="1398875"/>
            <a:ext cx="8147602" cy="366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3"/>
          <p:cNvSpPr txBox="1"/>
          <p:nvPr/>
        </p:nvSpPr>
        <p:spPr>
          <a:xfrm>
            <a:off x="1011640"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43" name="Google Shape;343;p5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1.7</a:t>
            </a:r>
            <a:endParaRPr/>
          </a:p>
        </p:txBody>
      </p:sp>
      <p:sp>
        <p:nvSpPr>
          <p:cNvPr id="344" name="Google Shape;344;p53"/>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45" name="Google Shape;345;p53"/>
          <p:cNvSpPr txBox="1"/>
          <p:nvPr/>
        </p:nvSpPr>
        <p:spPr>
          <a:xfrm>
            <a:off x="1056879" y="149213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46" name="Google Shape;346;p53"/>
          <p:cNvPicPr preferRelativeResize="0"/>
          <p:nvPr/>
        </p:nvPicPr>
        <p:blipFill rotWithShape="1">
          <a:blip r:embed="rId3">
            <a:alphaModFix/>
          </a:blip>
          <a:srcRect b="14547" l="26809" r="34195" t="44898"/>
          <a:stretch/>
        </p:blipFill>
        <p:spPr>
          <a:xfrm>
            <a:off x="374525" y="1388400"/>
            <a:ext cx="7006598" cy="3548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4"/>
          <p:cNvSpPr txBox="1"/>
          <p:nvPr/>
        </p:nvSpPr>
        <p:spPr>
          <a:xfrm>
            <a:off x="971593"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52" name="Google Shape;352;p5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1.8</a:t>
            </a:r>
            <a:endParaRPr/>
          </a:p>
        </p:txBody>
      </p:sp>
      <p:sp>
        <p:nvSpPr>
          <p:cNvPr id="353" name="Google Shape;353;p54"/>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54" name="Google Shape;354;p54"/>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55" name="Google Shape;355;p54"/>
          <p:cNvPicPr preferRelativeResize="0"/>
          <p:nvPr/>
        </p:nvPicPr>
        <p:blipFill rotWithShape="1">
          <a:blip r:embed="rId3">
            <a:alphaModFix/>
          </a:blip>
          <a:srcRect b="19053" l="26612" r="34100" t="26115"/>
          <a:stretch/>
        </p:blipFill>
        <p:spPr>
          <a:xfrm>
            <a:off x="2069829" y="1343300"/>
            <a:ext cx="4716552" cy="3702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nvSpPr>
        <p:spPr>
          <a:xfrm>
            <a:off x="894079" y="161680"/>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61" name="Google Shape;361;p5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1.9</a:t>
            </a:r>
            <a:endParaRPr/>
          </a:p>
        </p:txBody>
      </p:sp>
      <p:sp>
        <p:nvSpPr>
          <p:cNvPr id="362" name="Google Shape;362;p55"/>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63" name="Google Shape;363;p55"/>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64" name="Google Shape;364;p55"/>
          <p:cNvPicPr preferRelativeResize="0"/>
          <p:nvPr/>
        </p:nvPicPr>
        <p:blipFill rotWithShape="1">
          <a:blip r:embed="rId3">
            <a:alphaModFix/>
          </a:blip>
          <a:srcRect b="17494" l="27102" r="34097" t="54776"/>
          <a:stretch/>
        </p:blipFill>
        <p:spPr>
          <a:xfrm>
            <a:off x="107125" y="1416825"/>
            <a:ext cx="8826437" cy="3548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6"/>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70" name="Google Shape;370;p56"/>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a:t>
            </a:r>
            <a:endParaRPr/>
          </a:p>
        </p:txBody>
      </p:sp>
      <p:sp>
        <p:nvSpPr>
          <p:cNvPr id="371" name="Google Shape;371;p56"/>
          <p:cNvSpPr txBox="1"/>
          <p:nvPr/>
        </p:nvSpPr>
        <p:spPr>
          <a:xfrm>
            <a:off x="-86242"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72" name="Google Shape;372;p56"/>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73" name="Google Shape;373;p56"/>
          <p:cNvPicPr preferRelativeResize="0"/>
          <p:nvPr/>
        </p:nvPicPr>
        <p:blipFill rotWithShape="1">
          <a:blip r:embed="rId3">
            <a:alphaModFix/>
          </a:blip>
          <a:srcRect b="31356" l="27394" r="34193" t="42125"/>
          <a:stretch/>
        </p:blipFill>
        <p:spPr>
          <a:xfrm>
            <a:off x="71475" y="1302050"/>
            <a:ext cx="8958773" cy="34789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7"/>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79" name="Google Shape;379;p57"/>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2.1</a:t>
            </a:r>
            <a:endParaRPr/>
          </a:p>
        </p:txBody>
      </p:sp>
      <p:sp>
        <p:nvSpPr>
          <p:cNvPr id="380" name="Google Shape;380;p57"/>
          <p:cNvSpPr txBox="1"/>
          <p:nvPr/>
        </p:nvSpPr>
        <p:spPr>
          <a:xfrm>
            <a:off x="-86242" y="943195"/>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81" name="Google Shape;381;p57"/>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82" name="Google Shape;382;p57"/>
          <p:cNvPicPr preferRelativeResize="0"/>
          <p:nvPr/>
        </p:nvPicPr>
        <p:blipFill rotWithShape="1">
          <a:blip r:embed="rId3">
            <a:alphaModFix/>
          </a:blip>
          <a:srcRect b="32374" l="29059" r="35514" t="23307"/>
          <a:stretch/>
        </p:blipFill>
        <p:spPr>
          <a:xfrm>
            <a:off x="1028675" y="1343400"/>
            <a:ext cx="5350752" cy="3765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8"/>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4.</a:t>
            </a:r>
            <a:endParaRPr/>
          </a:p>
        </p:txBody>
      </p:sp>
      <p:sp>
        <p:nvSpPr>
          <p:cNvPr id="388" name="Google Shape;388;p58"/>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2.1</a:t>
            </a:r>
            <a:endParaRPr/>
          </a:p>
        </p:txBody>
      </p:sp>
      <p:sp>
        <p:nvSpPr>
          <p:cNvPr id="389" name="Google Shape;389;p58"/>
          <p:cNvSpPr txBox="1"/>
          <p:nvPr/>
        </p:nvSpPr>
        <p:spPr>
          <a:xfrm>
            <a:off x="-86242" y="943195"/>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REQUERIMIENTOS</a:t>
            </a:r>
            <a:r>
              <a:rPr b="1" i="0" lang="es" sz="2000" u="none" cap="none" strike="noStrike">
                <a:solidFill>
                  <a:srgbClr val="5E5C5D"/>
                </a:solidFill>
                <a:latin typeface="Calibri"/>
                <a:ea typeface="Calibri"/>
                <a:cs typeface="Calibri"/>
                <a:sym typeface="Calibri"/>
              </a:rPr>
              <a:t> FUNCIONALES Y NO FUNCIONALES (IEEE830)</a:t>
            </a:r>
            <a:endParaRPr/>
          </a:p>
        </p:txBody>
      </p:sp>
      <p:sp>
        <p:nvSpPr>
          <p:cNvPr id="390" name="Google Shape;390;p58"/>
          <p:cNvSpPr txBox="1"/>
          <p:nvPr/>
        </p:nvSpPr>
        <p:spPr>
          <a:xfrm>
            <a:off x="894079"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391" name="Google Shape;391;p58"/>
          <p:cNvPicPr preferRelativeResize="0"/>
          <p:nvPr/>
        </p:nvPicPr>
        <p:blipFill rotWithShape="1">
          <a:blip r:embed="rId3">
            <a:alphaModFix/>
          </a:blip>
          <a:srcRect b="59713" l="29378" r="35575" t="25322"/>
          <a:stretch/>
        </p:blipFill>
        <p:spPr>
          <a:xfrm>
            <a:off x="494968" y="1639563"/>
            <a:ext cx="7762200" cy="1864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23"/>
          <p:cNvSpPr txBox="1"/>
          <p:nvPr/>
        </p:nvSpPr>
        <p:spPr>
          <a:xfrm>
            <a:off x="1716095" y="1968677"/>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9"/>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0"/>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a:t>
            </a:r>
            <a:r>
              <a:rPr b="1" lang="es" sz="2800">
                <a:solidFill>
                  <a:srgbClr val="E8E6E8"/>
                </a:solidFill>
                <a:latin typeface="Calibri"/>
                <a:ea typeface="Calibri"/>
                <a:cs typeface="Calibri"/>
                <a:sym typeface="Calibri"/>
              </a:rPr>
              <a:t>5</a:t>
            </a:r>
            <a:r>
              <a:rPr b="1" i="0" lang="es" sz="2800" u="none" cap="none" strike="noStrike">
                <a:solidFill>
                  <a:srgbClr val="E8E6E8"/>
                </a:solidFill>
                <a:latin typeface="Calibri"/>
                <a:ea typeface="Calibri"/>
                <a:cs typeface="Calibri"/>
                <a:sym typeface="Calibri"/>
              </a:rPr>
              <a:t>. </a:t>
            </a:r>
            <a:endParaRPr/>
          </a:p>
        </p:txBody>
      </p:sp>
      <p:sp>
        <p:nvSpPr>
          <p:cNvPr id="402" name="Google Shape;402;p60"/>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2.1</a:t>
            </a:r>
            <a:endParaRPr/>
          </a:p>
        </p:txBody>
      </p:sp>
      <p:sp>
        <p:nvSpPr>
          <p:cNvPr id="403" name="Google Shape;403;p60"/>
          <p:cNvSpPr txBox="1"/>
          <p:nvPr/>
        </p:nvSpPr>
        <p:spPr>
          <a:xfrm>
            <a:off x="114983" y="2371645"/>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Diagrama de </a:t>
            </a:r>
            <a:endParaRPr b="1" sz="20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Clr>
                <a:srgbClr val="5E5C5D"/>
              </a:buClr>
              <a:buSzPts val="500"/>
              <a:buFont typeface="Calibri"/>
              <a:buNone/>
            </a:pPr>
            <a:r>
              <a:rPr b="1" lang="es" sz="2000">
                <a:solidFill>
                  <a:srgbClr val="5E5C5D"/>
                </a:solidFill>
                <a:latin typeface="Calibri"/>
                <a:ea typeface="Calibri"/>
                <a:cs typeface="Calibri"/>
                <a:sym typeface="Calibri"/>
              </a:rPr>
              <a:t>Caso de Uso</a:t>
            </a:r>
            <a:endParaRPr/>
          </a:p>
        </p:txBody>
      </p:sp>
      <p:pic>
        <p:nvPicPr>
          <p:cNvPr id="404" name="Google Shape;404;p60"/>
          <p:cNvPicPr preferRelativeResize="0"/>
          <p:nvPr/>
        </p:nvPicPr>
        <p:blipFill>
          <a:blip r:embed="rId3">
            <a:alphaModFix/>
          </a:blip>
          <a:stretch>
            <a:fillRect/>
          </a:stretch>
        </p:blipFill>
        <p:spPr>
          <a:xfrm>
            <a:off x="1983425" y="997500"/>
            <a:ext cx="5027776" cy="41078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6.</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2"/>
          <p:cNvSpPr txBox="1"/>
          <p:nvPr/>
        </p:nvSpPr>
        <p:spPr>
          <a:xfrm>
            <a:off x="894079" y="196504"/>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15" name="Google Shape;415;p6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416" name="Google Shape;416;p62"/>
          <p:cNvSpPr txBox="1"/>
          <p:nvPr/>
        </p:nvSpPr>
        <p:spPr>
          <a:xfrm>
            <a:off x="135000" y="5639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17" name="Google Shape;417;p62"/>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18" name="Google Shape;418;p62"/>
          <p:cNvPicPr preferRelativeResize="0"/>
          <p:nvPr/>
        </p:nvPicPr>
        <p:blipFill rotWithShape="1">
          <a:blip r:embed="rId3">
            <a:alphaModFix/>
          </a:blip>
          <a:srcRect b="12605" l="23439" r="42736" t="29061"/>
          <a:stretch/>
        </p:blipFill>
        <p:spPr>
          <a:xfrm>
            <a:off x="504350" y="964200"/>
            <a:ext cx="6328526" cy="4179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3"/>
          <p:cNvSpPr txBox="1"/>
          <p:nvPr/>
        </p:nvSpPr>
        <p:spPr>
          <a:xfrm>
            <a:off x="966081" y="18911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24" name="Google Shape;424;p63"/>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425" name="Google Shape;425;p63"/>
          <p:cNvSpPr txBox="1"/>
          <p:nvPr/>
        </p:nvSpPr>
        <p:spPr>
          <a:xfrm>
            <a:off x="0" y="60613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26" name="Google Shape;426;p63"/>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27" name="Google Shape;427;p63"/>
          <p:cNvPicPr preferRelativeResize="0"/>
          <p:nvPr/>
        </p:nvPicPr>
        <p:blipFill rotWithShape="1">
          <a:blip r:embed="rId3">
            <a:alphaModFix/>
          </a:blip>
          <a:srcRect b="19138" l="23531" r="42645" t="24488"/>
          <a:stretch/>
        </p:blipFill>
        <p:spPr>
          <a:xfrm>
            <a:off x="453925" y="965400"/>
            <a:ext cx="6118426" cy="4234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4"/>
          <p:cNvSpPr txBox="1"/>
          <p:nvPr/>
        </p:nvSpPr>
        <p:spPr>
          <a:xfrm>
            <a:off x="1090772" y="197623"/>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33" name="Google Shape;433;p64"/>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434" name="Google Shape;434;p64"/>
          <p:cNvSpPr txBox="1"/>
          <p:nvPr/>
        </p:nvSpPr>
        <p:spPr>
          <a:xfrm>
            <a:off x="0" y="5977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35" name="Google Shape;435;p64"/>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36" name="Google Shape;436;p64"/>
          <p:cNvPicPr preferRelativeResize="0"/>
          <p:nvPr/>
        </p:nvPicPr>
        <p:blipFill rotWithShape="1">
          <a:blip r:embed="rId3">
            <a:alphaModFix/>
          </a:blip>
          <a:srcRect b="10315" l="23434" r="42557" t="26123"/>
          <a:stretch/>
        </p:blipFill>
        <p:spPr>
          <a:xfrm>
            <a:off x="134550" y="1050625"/>
            <a:ext cx="6547051" cy="40928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5"/>
          <p:cNvSpPr txBox="1"/>
          <p:nvPr/>
        </p:nvSpPr>
        <p:spPr>
          <a:xfrm>
            <a:off x="1104627" y="19864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42" name="Google Shape;442;p6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1.4</a:t>
            </a:r>
            <a:endParaRPr/>
          </a:p>
        </p:txBody>
      </p:sp>
      <p:sp>
        <p:nvSpPr>
          <p:cNvPr id="443" name="Google Shape;443;p65"/>
          <p:cNvSpPr txBox="1"/>
          <p:nvPr/>
        </p:nvSpPr>
        <p:spPr>
          <a:xfrm>
            <a:off x="0" y="5977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pic>
        <p:nvPicPr>
          <p:cNvPr id="444" name="Google Shape;444;p65"/>
          <p:cNvPicPr preferRelativeResize="0"/>
          <p:nvPr/>
        </p:nvPicPr>
        <p:blipFill rotWithShape="1">
          <a:blip r:embed="rId3">
            <a:alphaModFix/>
          </a:blip>
          <a:srcRect b="25820" l="23619" r="43147" t="22101"/>
          <a:stretch/>
        </p:blipFill>
        <p:spPr>
          <a:xfrm>
            <a:off x="0" y="997925"/>
            <a:ext cx="6580752" cy="4200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6"/>
          <p:cNvSpPr txBox="1"/>
          <p:nvPr/>
        </p:nvSpPr>
        <p:spPr>
          <a:xfrm>
            <a:off x="1502672"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50" name="Google Shape;450;p66"/>
          <p:cNvSpPr txBox="1"/>
          <p:nvPr/>
        </p:nvSpPr>
        <p:spPr>
          <a:xfrm>
            <a:off x="227852" y="190098"/>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1.5</a:t>
            </a:r>
            <a:endParaRPr/>
          </a:p>
        </p:txBody>
      </p:sp>
      <p:sp>
        <p:nvSpPr>
          <p:cNvPr id="451" name="Google Shape;451;p66"/>
          <p:cNvSpPr txBox="1"/>
          <p:nvPr/>
        </p:nvSpPr>
        <p:spPr>
          <a:xfrm>
            <a:off x="42150" y="594433"/>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52" name="Google Shape;452;p66"/>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53" name="Google Shape;453;p66"/>
          <p:cNvPicPr preferRelativeResize="0"/>
          <p:nvPr/>
        </p:nvPicPr>
        <p:blipFill rotWithShape="1">
          <a:blip r:embed="rId3">
            <a:alphaModFix/>
          </a:blip>
          <a:srcRect b="6555" l="23434" r="42557" t="27758"/>
          <a:stretch/>
        </p:blipFill>
        <p:spPr>
          <a:xfrm>
            <a:off x="143000" y="897975"/>
            <a:ext cx="6563827" cy="42455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7"/>
          <p:cNvSpPr txBox="1"/>
          <p:nvPr/>
        </p:nvSpPr>
        <p:spPr>
          <a:xfrm>
            <a:off x="1173900" y="198645"/>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59" name="Google Shape;459;p6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1.6</a:t>
            </a:r>
            <a:endParaRPr/>
          </a:p>
        </p:txBody>
      </p:sp>
      <p:sp>
        <p:nvSpPr>
          <p:cNvPr id="460" name="Google Shape;460;p67"/>
          <p:cNvSpPr txBox="1"/>
          <p:nvPr/>
        </p:nvSpPr>
        <p:spPr>
          <a:xfrm>
            <a:off x="0" y="6145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61" name="Google Shape;461;p67"/>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62" name="Google Shape;462;p67"/>
          <p:cNvPicPr preferRelativeResize="0"/>
          <p:nvPr/>
        </p:nvPicPr>
        <p:blipFill rotWithShape="1">
          <a:blip r:embed="rId3">
            <a:alphaModFix/>
          </a:blip>
          <a:srcRect b="13442" l="23146" r="39994" t="22668"/>
          <a:stretch/>
        </p:blipFill>
        <p:spPr>
          <a:xfrm>
            <a:off x="0" y="1014800"/>
            <a:ext cx="6084898" cy="4184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8"/>
          <p:cNvSpPr txBox="1"/>
          <p:nvPr/>
        </p:nvSpPr>
        <p:spPr>
          <a:xfrm>
            <a:off x="966081" y="172836"/>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68" name="Google Shape;468;p6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1.7</a:t>
            </a:r>
            <a:endParaRPr/>
          </a:p>
        </p:txBody>
      </p:sp>
      <p:sp>
        <p:nvSpPr>
          <p:cNvPr id="469" name="Google Shape;469;p68"/>
          <p:cNvSpPr txBox="1"/>
          <p:nvPr/>
        </p:nvSpPr>
        <p:spPr>
          <a:xfrm>
            <a:off x="0" y="623014"/>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70" name="Google Shape;470;p68"/>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71" name="Google Shape;471;p68"/>
          <p:cNvPicPr preferRelativeResize="0"/>
          <p:nvPr/>
        </p:nvPicPr>
        <p:blipFill rotWithShape="1">
          <a:blip r:embed="rId3">
            <a:alphaModFix/>
          </a:blip>
          <a:srcRect b="14074" l="23167" r="39977" t="23343"/>
          <a:stretch/>
        </p:blipFill>
        <p:spPr>
          <a:xfrm>
            <a:off x="0" y="962300"/>
            <a:ext cx="6160526" cy="4181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4"/>
          <p:cNvSpPr txBox="1"/>
          <p:nvPr/>
        </p:nvSpPr>
        <p:spPr>
          <a:xfrm>
            <a:off x="954675" y="21375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94" name="Google Shape;94;p24"/>
          <p:cNvSpPr txBox="1"/>
          <p:nvPr/>
        </p:nvSpPr>
        <p:spPr>
          <a:xfrm>
            <a:off x="227852" y="144887"/>
            <a:ext cx="726823"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95" name="Google Shape;95;p24"/>
          <p:cNvSpPr txBox="1"/>
          <p:nvPr/>
        </p:nvSpPr>
        <p:spPr>
          <a:xfrm>
            <a:off x="954675" y="1227521"/>
            <a:ext cx="2591261"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 GENERAL.</a:t>
            </a:r>
            <a:endParaRPr/>
          </a:p>
        </p:txBody>
      </p:sp>
      <p:sp>
        <p:nvSpPr>
          <p:cNvPr id="96" name="Google Shape;96;p24"/>
          <p:cNvSpPr txBox="1"/>
          <p:nvPr/>
        </p:nvSpPr>
        <p:spPr>
          <a:xfrm>
            <a:off x="954675" y="1933513"/>
            <a:ext cx="6694481" cy="11695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450"/>
              <a:buFont typeface="Calibri"/>
              <a:buNone/>
            </a:pPr>
            <a:r>
              <a:rPr b="0" i="0" lang="es" sz="1800" u="none" cap="none" strike="noStrike">
                <a:solidFill>
                  <a:srgbClr val="5E5C5D"/>
                </a:solidFill>
                <a:latin typeface="Calibri"/>
                <a:ea typeface="Calibri"/>
                <a:cs typeface="Calibri"/>
                <a:sym typeface="Calibri"/>
              </a:rPr>
              <a:t>Implementar un sistema de información orientado a la web, para la administración del mobiliario asignado a la institución educativa Julio Cesar Turbay Ayala.</a:t>
            </a:r>
            <a:endParaRPr b="0" i="0" sz="1800" u="none" cap="none" strike="noStrike">
              <a:solidFill>
                <a:srgbClr val="5E5C5D"/>
              </a:solidFill>
              <a:latin typeface="Calibri"/>
              <a:ea typeface="Calibri"/>
              <a:cs typeface="Calibri"/>
              <a:sym typeface="Calibri"/>
            </a:endParaRPr>
          </a:p>
        </p:txBody>
      </p:sp>
      <p:pic>
        <p:nvPicPr>
          <p:cNvPr id="97" name="Google Shape;97;p24"/>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pic>
        <p:nvPicPr>
          <p:cNvPr id="98" name="Google Shape;98;p24"/>
          <p:cNvPicPr preferRelativeResize="0"/>
          <p:nvPr/>
        </p:nvPicPr>
        <p:blipFill>
          <a:blip r:embed="rId4">
            <a:alphaModFix/>
          </a:blip>
          <a:stretch>
            <a:fillRect/>
          </a:stretch>
        </p:blipFill>
        <p:spPr>
          <a:xfrm>
            <a:off x="3673850" y="3103064"/>
            <a:ext cx="1631498" cy="17356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9"/>
          <p:cNvSpPr txBox="1"/>
          <p:nvPr/>
        </p:nvSpPr>
        <p:spPr>
          <a:xfrm>
            <a:off x="966081" y="190294"/>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6.</a:t>
            </a:r>
            <a:endParaRPr/>
          </a:p>
        </p:txBody>
      </p:sp>
      <p:sp>
        <p:nvSpPr>
          <p:cNvPr id="477" name="Google Shape;477;p6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1.8 </a:t>
            </a:r>
            <a:endParaRPr/>
          </a:p>
        </p:txBody>
      </p:sp>
      <p:sp>
        <p:nvSpPr>
          <p:cNvPr id="478" name="Google Shape;478;p69"/>
          <p:cNvSpPr txBox="1"/>
          <p:nvPr/>
        </p:nvSpPr>
        <p:spPr>
          <a:xfrm>
            <a:off x="0" y="58928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DIAGRAMA DE CASO DE USO EXTENDIDO</a:t>
            </a:r>
            <a:endParaRPr/>
          </a:p>
        </p:txBody>
      </p:sp>
      <p:sp>
        <p:nvSpPr>
          <p:cNvPr id="479" name="Google Shape;479;p69"/>
          <p:cNvSpPr txBox="1"/>
          <p:nvPr/>
        </p:nvSpPr>
        <p:spPr>
          <a:xfrm>
            <a:off x="894079"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80" name="Google Shape;480;p69"/>
          <p:cNvPicPr preferRelativeResize="0"/>
          <p:nvPr/>
        </p:nvPicPr>
        <p:blipFill rotWithShape="1">
          <a:blip r:embed="rId3">
            <a:alphaModFix/>
          </a:blip>
          <a:srcRect b="12108" l="23254" r="42462" t="24165"/>
          <a:stretch/>
        </p:blipFill>
        <p:spPr>
          <a:xfrm>
            <a:off x="50425" y="932900"/>
            <a:ext cx="6664800" cy="4305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0"/>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7.</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1"/>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491" name="Google Shape;491;p71"/>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492" name="Google Shape;492;p71"/>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493" name="Google Shape;493;p71"/>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494" name="Google Shape;494;p71"/>
          <p:cNvPicPr preferRelativeResize="0"/>
          <p:nvPr/>
        </p:nvPicPr>
        <p:blipFill rotWithShape="1">
          <a:blip r:embed="rId3">
            <a:alphaModFix/>
          </a:blip>
          <a:srcRect b="22604" l="0" r="73212" t="0"/>
          <a:stretch/>
        </p:blipFill>
        <p:spPr>
          <a:xfrm>
            <a:off x="560356" y="1557088"/>
            <a:ext cx="3724643" cy="358941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2"/>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500" name="Google Shape;500;p7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501" name="Google Shape;501;p72"/>
          <p:cNvSpPr txBox="1"/>
          <p:nvPr/>
        </p:nvSpPr>
        <p:spPr>
          <a:xfrm>
            <a:off x="487761" y="1250974"/>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502" name="Google Shape;502;p72"/>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03" name="Google Shape;503;p72"/>
          <p:cNvPicPr preferRelativeResize="0"/>
          <p:nvPr/>
        </p:nvPicPr>
        <p:blipFill rotWithShape="1">
          <a:blip r:embed="rId3">
            <a:alphaModFix/>
          </a:blip>
          <a:srcRect b="5928" l="23729" r="25323" t="31054"/>
          <a:stretch/>
        </p:blipFill>
        <p:spPr>
          <a:xfrm>
            <a:off x="560356" y="1651083"/>
            <a:ext cx="7862506" cy="32414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3"/>
          <p:cNvSpPr txBox="1"/>
          <p:nvPr/>
        </p:nvSpPr>
        <p:spPr>
          <a:xfrm>
            <a:off x="751336" y="190098"/>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7.</a:t>
            </a:r>
            <a:endParaRPr/>
          </a:p>
        </p:txBody>
      </p:sp>
      <p:sp>
        <p:nvSpPr>
          <p:cNvPr id="509" name="Google Shape;509;p73"/>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a:t>
            </a:r>
            <a:endParaRPr/>
          </a:p>
        </p:txBody>
      </p:sp>
      <p:sp>
        <p:nvSpPr>
          <p:cNvPr id="510" name="Google Shape;510;p73"/>
          <p:cNvSpPr txBox="1"/>
          <p:nvPr/>
        </p:nvSpPr>
        <p:spPr>
          <a:xfrm>
            <a:off x="42336" y="1015649"/>
            <a:ext cx="7407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SISTEMA CONTROL DE VERSIONES (GITHUB)</a:t>
            </a:r>
            <a:endParaRPr/>
          </a:p>
        </p:txBody>
      </p:sp>
      <p:sp>
        <p:nvSpPr>
          <p:cNvPr id="511" name="Google Shape;511;p73"/>
          <p:cNvSpPr txBox="1"/>
          <p:nvPr/>
        </p:nvSpPr>
        <p:spPr>
          <a:xfrm>
            <a:off x="560356"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12" name="Google Shape;512;p73"/>
          <p:cNvPicPr preferRelativeResize="0"/>
          <p:nvPr/>
        </p:nvPicPr>
        <p:blipFill rotWithShape="1">
          <a:blip r:embed="rId3">
            <a:alphaModFix/>
          </a:blip>
          <a:srcRect b="16198" l="24268" r="25088" t="64682"/>
          <a:stretch/>
        </p:blipFill>
        <p:spPr>
          <a:xfrm>
            <a:off x="55600" y="1533400"/>
            <a:ext cx="8169826" cy="2188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4"/>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8.</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5"/>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8.</a:t>
            </a:r>
            <a:endParaRPr/>
          </a:p>
        </p:txBody>
      </p:sp>
      <p:sp>
        <p:nvSpPr>
          <p:cNvPr id="523" name="Google Shape;523;p75"/>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24" name="Google Shape;524;p75"/>
          <p:cNvSpPr txBox="1"/>
          <p:nvPr/>
        </p:nvSpPr>
        <p:spPr>
          <a:xfrm>
            <a:off x="227852" y="548406"/>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MODELO RELACIONAL - OIS</a:t>
            </a:r>
            <a:endParaRPr/>
          </a:p>
        </p:txBody>
      </p:sp>
      <p:pic>
        <p:nvPicPr>
          <p:cNvPr id="525" name="Google Shape;525;p75"/>
          <p:cNvPicPr preferRelativeResize="0"/>
          <p:nvPr/>
        </p:nvPicPr>
        <p:blipFill>
          <a:blip r:embed="rId3">
            <a:alphaModFix/>
          </a:blip>
          <a:stretch>
            <a:fillRect/>
          </a:stretch>
        </p:blipFill>
        <p:spPr>
          <a:xfrm>
            <a:off x="793525" y="989925"/>
            <a:ext cx="8067376" cy="4037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6"/>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9.</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7"/>
          <p:cNvSpPr txBox="1"/>
          <p:nvPr/>
        </p:nvSpPr>
        <p:spPr>
          <a:xfrm>
            <a:off x="751336" y="19009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536" name="Google Shape;536;p77"/>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37" name="Google Shape;537;p77"/>
          <p:cNvSpPr txBox="1"/>
          <p:nvPr/>
        </p:nvSpPr>
        <p:spPr>
          <a:xfrm>
            <a:off x="60596" y="943195"/>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CRONOGRAMA </a:t>
            </a:r>
            <a:r>
              <a:rPr b="1" lang="es" sz="2000">
                <a:solidFill>
                  <a:srgbClr val="5E5C5D"/>
                </a:solidFill>
                <a:latin typeface="Calibri"/>
                <a:ea typeface="Calibri"/>
                <a:cs typeface="Calibri"/>
                <a:sym typeface="Calibri"/>
              </a:rPr>
              <a:t>1 y 2 Trimestre</a:t>
            </a:r>
            <a:endParaRPr/>
          </a:p>
        </p:txBody>
      </p:sp>
      <p:sp>
        <p:nvSpPr>
          <p:cNvPr id="538" name="Google Shape;538;p77"/>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39" name="Google Shape;539;p77"/>
          <p:cNvPicPr preferRelativeResize="0"/>
          <p:nvPr/>
        </p:nvPicPr>
        <p:blipFill rotWithShape="1">
          <a:blip r:embed="rId3">
            <a:alphaModFix/>
          </a:blip>
          <a:srcRect b="22920" l="4819" r="11459" t="24396"/>
          <a:stretch/>
        </p:blipFill>
        <p:spPr>
          <a:xfrm>
            <a:off x="0" y="1343304"/>
            <a:ext cx="9007347" cy="380019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8"/>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545" name="Google Shape;545;p7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546" name="Google Shape;546;p78"/>
          <p:cNvSpPr txBox="1"/>
          <p:nvPr/>
        </p:nvSpPr>
        <p:spPr>
          <a:xfrm>
            <a:off x="487762" y="1085991"/>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SELECCIÓN DE PERSONAL</a:t>
            </a:r>
            <a:endParaRPr/>
          </a:p>
        </p:txBody>
      </p:sp>
      <p:sp>
        <p:nvSpPr>
          <p:cNvPr id="547" name="Google Shape;547;p78"/>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48" name="Google Shape;548;p78"/>
          <p:cNvPicPr preferRelativeResize="0"/>
          <p:nvPr/>
        </p:nvPicPr>
        <p:blipFill rotWithShape="1">
          <a:blip r:embed="rId3">
            <a:alphaModFix/>
          </a:blip>
          <a:srcRect b="55202" l="38095" r="26404" t="23623"/>
          <a:stretch/>
        </p:blipFill>
        <p:spPr>
          <a:xfrm>
            <a:off x="58540" y="1486100"/>
            <a:ext cx="8900633" cy="3493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5"/>
          <p:cNvSpPr txBox="1"/>
          <p:nvPr/>
        </p:nvSpPr>
        <p:spPr>
          <a:xfrm>
            <a:off x="1367149" y="183899"/>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04" name="Google Shape;104;p25"/>
          <p:cNvSpPr txBox="1"/>
          <p:nvPr/>
        </p:nvSpPr>
        <p:spPr>
          <a:xfrm>
            <a:off x="227852" y="144887"/>
            <a:ext cx="1066992"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1.1.1</a:t>
            </a:r>
            <a:endParaRPr/>
          </a:p>
        </p:txBody>
      </p:sp>
      <p:sp>
        <p:nvSpPr>
          <p:cNvPr id="105" name="Google Shape;105;p25"/>
          <p:cNvSpPr txBox="1"/>
          <p:nvPr/>
        </p:nvSpPr>
        <p:spPr>
          <a:xfrm>
            <a:off x="954675" y="1227521"/>
            <a:ext cx="2836414"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OBJETIVOS ESPECÍFICOS.</a:t>
            </a:r>
            <a:endParaRPr/>
          </a:p>
        </p:txBody>
      </p:sp>
      <p:sp>
        <p:nvSpPr>
          <p:cNvPr id="106" name="Google Shape;106;p25"/>
          <p:cNvSpPr txBox="1"/>
          <p:nvPr/>
        </p:nvSpPr>
        <p:spPr>
          <a:xfrm>
            <a:off x="954675" y="1627630"/>
            <a:ext cx="7762160" cy="337098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Especificar los roles y requerimientos administrativos de los usuarios implicados en la gestión de la aplicación web.</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Proponer técnicas de recolección de información, dirigidas al personal administrativo y docente, para gestionar eficazmente el inventario de los bienes asignados a la institución Julio Cesar Turbay Ayala.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Construir los modelos de UML que den soporte a la información requerida.</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342900" lvl="0" marL="342900" marR="0" rtl="0" algn="l">
              <a:lnSpc>
                <a:spcPct val="100000"/>
              </a:lnSpc>
              <a:spcBef>
                <a:spcPts val="0"/>
              </a:spcBef>
              <a:spcAft>
                <a:spcPts val="0"/>
              </a:spcAft>
              <a:buClr>
                <a:srgbClr val="5E5C5D"/>
              </a:buClr>
              <a:buSzPts val="1800"/>
              <a:buFont typeface="Arial"/>
              <a:buAutoNum type="arabicPeriod"/>
            </a:pPr>
            <a:r>
              <a:rPr b="0" i="0" lang="es" sz="1800" u="none" cap="none" strike="noStrike">
                <a:solidFill>
                  <a:srgbClr val="5E5C5D"/>
                </a:solidFill>
                <a:latin typeface="Calibri"/>
                <a:ea typeface="Calibri"/>
                <a:cs typeface="Calibri"/>
                <a:sym typeface="Calibri"/>
              </a:rPr>
              <a:t>Redactar la documentación del proceso, basado en los requerimientos funcionales y no funcionales para la construcción del sistema de orden de inventario.</a:t>
            </a:r>
            <a:endParaRPr/>
          </a:p>
        </p:txBody>
      </p:sp>
      <p:pic>
        <p:nvPicPr>
          <p:cNvPr id="107" name="Google Shape;107;p25"/>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9"/>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554" name="Google Shape;554;p79"/>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555" name="Google Shape;555;p79"/>
          <p:cNvSpPr txBox="1"/>
          <p:nvPr/>
        </p:nvSpPr>
        <p:spPr>
          <a:xfrm>
            <a:off x="487762" y="1085991"/>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SELECCIÓN DE PERSONAL</a:t>
            </a:r>
            <a:endParaRPr/>
          </a:p>
        </p:txBody>
      </p:sp>
      <p:pic>
        <p:nvPicPr>
          <p:cNvPr id="556" name="Google Shape;556;p79"/>
          <p:cNvPicPr preferRelativeResize="0"/>
          <p:nvPr/>
        </p:nvPicPr>
        <p:blipFill rotWithShape="1">
          <a:blip r:embed="rId3">
            <a:alphaModFix/>
          </a:blip>
          <a:srcRect b="19954" l="20661" r="22716" t="34570"/>
          <a:stretch/>
        </p:blipFill>
        <p:spPr>
          <a:xfrm>
            <a:off x="0" y="1443125"/>
            <a:ext cx="8614426" cy="36408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0"/>
          <p:cNvSpPr txBox="1"/>
          <p:nvPr/>
        </p:nvSpPr>
        <p:spPr>
          <a:xfrm>
            <a:off x="1065035" y="213122"/>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9.</a:t>
            </a:r>
            <a:endParaRPr/>
          </a:p>
        </p:txBody>
      </p:sp>
      <p:sp>
        <p:nvSpPr>
          <p:cNvPr id="562" name="Google Shape;562;p80"/>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1.3</a:t>
            </a:r>
            <a:endParaRPr/>
          </a:p>
        </p:txBody>
      </p:sp>
      <p:sp>
        <p:nvSpPr>
          <p:cNvPr id="563" name="Google Shape;563;p80"/>
          <p:cNvSpPr txBox="1"/>
          <p:nvPr/>
        </p:nvSpPr>
        <p:spPr>
          <a:xfrm>
            <a:off x="0" y="1173453"/>
            <a:ext cx="7407469"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PRESUPUESTO Y </a:t>
            </a:r>
            <a:endParaRPr/>
          </a:p>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SELECCIÓN DE PERSONAL</a:t>
            </a:r>
            <a:endParaRPr/>
          </a:p>
        </p:txBody>
      </p:sp>
      <p:pic>
        <p:nvPicPr>
          <p:cNvPr id="564" name="Google Shape;564;p80"/>
          <p:cNvPicPr preferRelativeResize="0"/>
          <p:nvPr/>
        </p:nvPicPr>
        <p:blipFill rotWithShape="1">
          <a:blip r:embed="rId3">
            <a:alphaModFix/>
          </a:blip>
          <a:srcRect b="34404" l="2232" r="4344" t="19941"/>
          <a:stretch/>
        </p:blipFill>
        <p:spPr>
          <a:xfrm>
            <a:off x="-28050" y="1826000"/>
            <a:ext cx="8972100" cy="3210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1"/>
          <p:cNvSpPr txBox="1"/>
          <p:nvPr/>
        </p:nvSpPr>
        <p:spPr>
          <a:xfrm>
            <a:off x="1747397" y="1968765"/>
            <a:ext cx="5591670" cy="110799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82"/>
          <p:cNvSpPr txBox="1"/>
          <p:nvPr/>
        </p:nvSpPr>
        <p:spPr>
          <a:xfrm>
            <a:off x="1065035" y="213122"/>
            <a:ext cx="604927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10. DIAGRAMA DE CLASES</a:t>
            </a:r>
            <a:endParaRPr/>
          </a:p>
        </p:txBody>
      </p:sp>
      <p:sp>
        <p:nvSpPr>
          <p:cNvPr id="575" name="Google Shape;575;p82"/>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76" name="Google Shape;576;p82"/>
          <p:cNvSpPr txBox="1"/>
          <p:nvPr/>
        </p:nvSpPr>
        <p:spPr>
          <a:xfrm>
            <a:off x="560356" y="1651083"/>
            <a:ext cx="7762160" cy="35483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77" name="Google Shape;577;p82"/>
          <p:cNvPicPr preferRelativeResize="0"/>
          <p:nvPr/>
        </p:nvPicPr>
        <p:blipFill>
          <a:blip r:embed="rId3">
            <a:alphaModFix/>
          </a:blip>
          <a:stretch>
            <a:fillRect/>
          </a:stretch>
        </p:blipFill>
        <p:spPr>
          <a:xfrm>
            <a:off x="285400" y="1119701"/>
            <a:ext cx="8503176" cy="39422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3"/>
          <p:cNvSpPr txBox="1"/>
          <p:nvPr/>
        </p:nvSpPr>
        <p:spPr>
          <a:xfrm>
            <a:off x="1747397" y="1968765"/>
            <a:ext cx="5591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50"/>
              <a:buFont typeface="Calibri"/>
              <a:buNone/>
            </a:pPr>
            <a:r>
              <a:rPr b="1" i="0" lang="es" sz="6600" u="none" cap="none" strike="noStrike">
                <a:solidFill>
                  <a:schemeClr val="lt1"/>
                </a:solidFill>
                <a:latin typeface="Calibri"/>
                <a:ea typeface="Calibri"/>
                <a:cs typeface="Calibri"/>
                <a:sym typeface="Calibri"/>
              </a:rPr>
              <a:t>CAPÍTULO 1</a:t>
            </a:r>
            <a:r>
              <a:rPr b="1" lang="es" sz="6600">
                <a:solidFill>
                  <a:schemeClr val="lt1"/>
                </a:solidFill>
                <a:latin typeface="Calibri"/>
                <a:ea typeface="Calibri"/>
                <a:cs typeface="Calibri"/>
                <a:sym typeface="Calibri"/>
              </a:rPr>
              <a:t>1</a:t>
            </a:r>
            <a:r>
              <a:rPr b="1" i="0" lang="es" sz="6600" u="none" cap="none" strike="noStrike">
                <a:solidFill>
                  <a:schemeClr val="lt1"/>
                </a:solidFill>
                <a:latin typeface="Calibri"/>
                <a:ea typeface="Calibri"/>
                <a:cs typeface="Calibri"/>
                <a:sym typeface="Calibri"/>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4"/>
          <p:cNvSpPr txBox="1"/>
          <p:nvPr/>
        </p:nvSpPr>
        <p:spPr>
          <a:xfrm>
            <a:off x="1065024" y="213125"/>
            <a:ext cx="6815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10. DIAGRAMA DE </a:t>
            </a:r>
            <a:r>
              <a:rPr b="1" lang="es" sz="2800">
                <a:solidFill>
                  <a:srgbClr val="E8E6E8"/>
                </a:solidFill>
                <a:latin typeface="Calibri"/>
                <a:ea typeface="Calibri"/>
                <a:cs typeface="Calibri"/>
                <a:sym typeface="Calibri"/>
              </a:rPr>
              <a:t>DESPLIEGUE</a:t>
            </a:r>
            <a:endParaRPr/>
          </a:p>
        </p:txBody>
      </p:sp>
      <p:sp>
        <p:nvSpPr>
          <p:cNvPr id="588" name="Google Shape;588;p84"/>
          <p:cNvSpPr txBox="1"/>
          <p:nvPr/>
        </p:nvSpPr>
        <p:spPr>
          <a:xfrm>
            <a:off x="227852" y="144887"/>
            <a:ext cx="10470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a:t>
            </a:r>
            <a:endParaRPr/>
          </a:p>
        </p:txBody>
      </p:sp>
      <p:sp>
        <p:nvSpPr>
          <p:cNvPr id="589" name="Google Shape;589;p84"/>
          <p:cNvSpPr txBox="1"/>
          <p:nvPr/>
        </p:nvSpPr>
        <p:spPr>
          <a:xfrm>
            <a:off x="560356" y="1651083"/>
            <a:ext cx="7762200" cy="35484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590" name="Google Shape;590;p84"/>
          <p:cNvPicPr preferRelativeResize="0"/>
          <p:nvPr/>
        </p:nvPicPr>
        <p:blipFill rotWithShape="1">
          <a:blip r:embed="rId3">
            <a:alphaModFix/>
          </a:blip>
          <a:srcRect b="19224" l="10037" r="40046" t="22888"/>
          <a:stretch/>
        </p:blipFill>
        <p:spPr>
          <a:xfrm>
            <a:off x="80375" y="1043525"/>
            <a:ext cx="8932051" cy="4099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nvSpPr>
        <p:spPr>
          <a:xfrm>
            <a:off x="1367149" y="183899"/>
            <a:ext cx="3239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13" name="Google Shape;113;p26"/>
          <p:cNvSpPr txBox="1"/>
          <p:nvPr/>
        </p:nvSpPr>
        <p:spPr>
          <a:xfrm>
            <a:off x="227852" y="144887"/>
            <a:ext cx="10671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1.1.1</a:t>
            </a:r>
            <a:endParaRPr/>
          </a:p>
        </p:txBody>
      </p:sp>
      <p:sp>
        <p:nvSpPr>
          <p:cNvPr id="114" name="Google Shape;114;p26"/>
          <p:cNvSpPr txBox="1"/>
          <p:nvPr/>
        </p:nvSpPr>
        <p:spPr>
          <a:xfrm>
            <a:off x="954675" y="1295037"/>
            <a:ext cx="2836500" cy="27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OBJETIVOS ESPECÍFICOS.</a:t>
            </a:r>
            <a:endParaRPr/>
          </a:p>
        </p:txBody>
      </p:sp>
      <p:sp>
        <p:nvSpPr>
          <p:cNvPr id="115" name="Google Shape;115;p26"/>
          <p:cNvSpPr txBox="1"/>
          <p:nvPr/>
        </p:nvSpPr>
        <p:spPr>
          <a:xfrm>
            <a:off x="954675" y="1627630"/>
            <a:ext cx="7762200" cy="33711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rgbClr val="434343"/>
              </a:buClr>
              <a:buSzPts val="1800"/>
              <a:buFont typeface="Calibri"/>
              <a:buAutoNum type="arabicPeriod"/>
            </a:pPr>
            <a:r>
              <a:rPr lang="es" sz="1800">
                <a:solidFill>
                  <a:srgbClr val="434343"/>
                </a:solidFill>
                <a:latin typeface="Calibri"/>
                <a:ea typeface="Calibri"/>
                <a:cs typeface="Calibri"/>
                <a:sym typeface="Calibri"/>
              </a:rPr>
              <a:t>Planificar detalladamente, las tareas y los documentos a producir, estimando recursos para la ejecución del proyecto.</a:t>
            </a:r>
            <a:endParaRPr sz="1800">
              <a:solidFill>
                <a:srgbClr val="434343"/>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rgbClr val="434343"/>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AutoNum type="arabicPeriod"/>
            </a:pPr>
            <a:r>
              <a:rPr lang="es" sz="1800">
                <a:solidFill>
                  <a:srgbClr val="434343"/>
                </a:solidFill>
                <a:latin typeface="Calibri"/>
                <a:ea typeface="Calibri"/>
                <a:cs typeface="Calibri"/>
                <a:sym typeface="Calibri"/>
              </a:rPr>
              <a:t>Coordinar, el cumplimiento de la planificación del proyecto siguiendo la matriz propuesta, con los recursos presupuestados para el desarrollo del proyecto.</a:t>
            </a:r>
            <a:endParaRPr sz="1800">
              <a:solidFill>
                <a:srgbClr val="434343"/>
              </a:solidFill>
              <a:latin typeface="Calibri"/>
              <a:ea typeface="Calibri"/>
              <a:cs typeface="Calibri"/>
              <a:sym typeface="Calibri"/>
            </a:endParaRPr>
          </a:p>
          <a:p>
            <a:pPr indent="0" lvl="0" marL="457200" rtl="0" algn="l">
              <a:spcBef>
                <a:spcPts val="0"/>
              </a:spcBef>
              <a:spcAft>
                <a:spcPts val="0"/>
              </a:spcAft>
              <a:buNone/>
            </a:pPr>
            <a:r>
              <a:t/>
            </a:r>
            <a:endParaRPr sz="1800">
              <a:solidFill>
                <a:srgbClr val="434343"/>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i="0" sz="1800" u="none" cap="none" strike="noStrike">
              <a:solidFill>
                <a:srgbClr val="434343"/>
              </a:solidFill>
              <a:latin typeface="Calibri"/>
              <a:ea typeface="Calibri"/>
              <a:cs typeface="Calibri"/>
              <a:sym typeface="Calibri"/>
            </a:endParaRPr>
          </a:p>
          <a:p>
            <a:pPr indent="-342900" lvl="0" marL="457200" rtl="0" algn="l">
              <a:spcBef>
                <a:spcPts val="0"/>
              </a:spcBef>
              <a:spcAft>
                <a:spcPts val="0"/>
              </a:spcAft>
              <a:buClr>
                <a:srgbClr val="434343"/>
              </a:buClr>
              <a:buSzPts val="1800"/>
              <a:buFont typeface="Calibri"/>
              <a:buAutoNum type="arabicPeriod"/>
            </a:pPr>
            <a:r>
              <a:rPr lang="es" sz="1800">
                <a:solidFill>
                  <a:srgbClr val="434343"/>
                </a:solidFill>
                <a:latin typeface="Calibri"/>
                <a:ea typeface="Calibri"/>
                <a:cs typeface="Calibri"/>
                <a:sym typeface="Calibri"/>
              </a:rPr>
              <a:t>Gestionar el cierre del proyecto, verificando la finalización de todas las tareas propuestas.</a:t>
            </a:r>
            <a:endParaRPr sz="1800">
              <a:solidFill>
                <a:srgbClr val="434343"/>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rgbClr val="5E5C5D"/>
              </a:solidFill>
              <a:latin typeface="Calibri"/>
              <a:ea typeface="Calibri"/>
              <a:cs typeface="Calibri"/>
              <a:sym typeface="Calibri"/>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a:p>
        </p:txBody>
      </p:sp>
      <p:pic>
        <p:nvPicPr>
          <p:cNvPr id="116" name="Google Shape;116;p26"/>
          <p:cNvPicPr preferRelativeResize="0"/>
          <p:nvPr/>
        </p:nvPicPr>
        <p:blipFill rotWithShape="1">
          <a:blip r:embed="rId3">
            <a:alphaModFix/>
          </a:blip>
          <a:srcRect b="0" l="0" r="0" t="0"/>
          <a:stretch/>
        </p:blipFill>
        <p:spPr>
          <a:xfrm>
            <a:off x="1101720" y="1963366"/>
            <a:ext cx="265431" cy="419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7"/>
          <p:cNvSpPr txBox="1"/>
          <p:nvPr/>
        </p:nvSpPr>
        <p:spPr>
          <a:xfrm>
            <a:off x="1034775" y="183900"/>
            <a:ext cx="3342300" cy="752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22" name="Google Shape;122;p27"/>
          <p:cNvSpPr txBox="1"/>
          <p:nvPr/>
        </p:nvSpPr>
        <p:spPr>
          <a:xfrm>
            <a:off x="227852" y="144887"/>
            <a:ext cx="726823"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a:t>
            </a:r>
            <a:endParaRPr/>
          </a:p>
        </p:txBody>
      </p:sp>
      <p:sp>
        <p:nvSpPr>
          <p:cNvPr id="123" name="Google Shape;123;p27"/>
          <p:cNvSpPr txBox="1"/>
          <p:nvPr/>
        </p:nvSpPr>
        <p:spPr>
          <a:xfrm>
            <a:off x="954674" y="1227521"/>
            <a:ext cx="4019661"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PLANTEAMIENTO DEL PROBLEMA.</a:t>
            </a:r>
            <a:endParaRPr/>
          </a:p>
        </p:txBody>
      </p:sp>
      <p:sp>
        <p:nvSpPr>
          <p:cNvPr id="124" name="Google Shape;124;p27"/>
          <p:cNvSpPr txBox="1"/>
          <p:nvPr/>
        </p:nvSpPr>
        <p:spPr>
          <a:xfrm>
            <a:off x="954674" y="1719122"/>
            <a:ext cx="7762160" cy="337098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La Evaluación de Condiciones Básicas para la Enseñanza y el Aprendizaje (ACEA) revela unas estadísticas acerca de los inventarios, de los colegios ubicados en la localidad de Soacha, estas son:</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78.2% de los estudiantes de </a:t>
            </a:r>
            <a:r>
              <a:rPr lang="es">
                <a:solidFill>
                  <a:srgbClr val="5E5C5D"/>
                </a:solidFill>
                <a:latin typeface="Calibri"/>
                <a:ea typeface="Calibri"/>
                <a:cs typeface="Calibri"/>
                <a:sym typeface="Calibri"/>
              </a:rPr>
              <a:t>bachillerato </a:t>
            </a:r>
            <a:r>
              <a:rPr b="0" i="0" lang="es" sz="1400" u="none" cap="none" strike="noStrike">
                <a:solidFill>
                  <a:srgbClr val="5E5C5D"/>
                </a:solidFill>
                <a:latin typeface="Calibri"/>
                <a:ea typeface="Calibri"/>
                <a:cs typeface="Calibri"/>
                <a:sym typeface="Calibri"/>
              </a:rPr>
              <a:t>argumentan que tienen una muy mala distribución del mobiliario para sentarse y escribir.</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75.3% de los docentes indican que en sus grupos, el </a:t>
            </a:r>
            <a:r>
              <a:rPr lang="es">
                <a:solidFill>
                  <a:srgbClr val="5E5C5D"/>
                </a:solidFill>
                <a:latin typeface="Calibri"/>
                <a:ea typeface="Calibri"/>
                <a:cs typeface="Calibri"/>
                <a:sym typeface="Calibri"/>
              </a:rPr>
              <a:t>número</a:t>
            </a:r>
            <a:r>
              <a:rPr b="0" i="0" lang="es" sz="1400" u="none" cap="none" strike="noStrike">
                <a:solidFill>
                  <a:srgbClr val="5E5C5D"/>
                </a:solidFill>
                <a:latin typeface="Calibri"/>
                <a:ea typeface="Calibri"/>
                <a:cs typeface="Calibri"/>
                <a:sym typeface="Calibri"/>
              </a:rPr>
              <a:t> de sillas de los salones no es el adecuado para sus estudiantes.</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     Cerca del 80% de los docentes de</a:t>
            </a:r>
            <a:r>
              <a:rPr lang="es">
                <a:solidFill>
                  <a:srgbClr val="5E5C5D"/>
                </a:solidFill>
                <a:latin typeface="Calibri"/>
                <a:ea typeface="Calibri"/>
                <a:cs typeface="Calibri"/>
                <a:sym typeface="Calibri"/>
              </a:rPr>
              <a:t> bachillerato</a:t>
            </a:r>
            <a:r>
              <a:rPr b="0" i="0" lang="es" sz="1400" u="none" cap="none" strike="noStrike">
                <a:solidFill>
                  <a:srgbClr val="5E5C5D"/>
                </a:solidFill>
                <a:latin typeface="Calibri"/>
                <a:ea typeface="Calibri"/>
                <a:cs typeface="Calibri"/>
                <a:sym typeface="Calibri"/>
              </a:rPr>
              <a:t> sufren </a:t>
            </a:r>
            <a:r>
              <a:rPr lang="es">
                <a:solidFill>
                  <a:srgbClr val="5E5C5D"/>
                </a:solidFill>
                <a:latin typeface="Calibri"/>
                <a:ea typeface="Calibri"/>
                <a:cs typeface="Calibri"/>
                <a:sym typeface="Calibri"/>
              </a:rPr>
              <a:t>pérdidas</a:t>
            </a:r>
            <a:r>
              <a:rPr b="0" i="0" lang="es" sz="1400" u="none" cap="none" strike="noStrike">
                <a:solidFill>
                  <a:srgbClr val="5E5C5D"/>
                </a:solidFill>
                <a:latin typeface="Calibri"/>
                <a:ea typeface="Calibri"/>
                <a:cs typeface="Calibri"/>
                <a:sym typeface="Calibri"/>
              </a:rPr>
              <a:t> de sillas y escritorios dentro de las instituciones.</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5E5C5D"/>
              </a:solidFill>
              <a:latin typeface="Calibri"/>
              <a:ea typeface="Calibri"/>
              <a:cs typeface="Calibri"/>
              <a:sym typeface="Calibri"/>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En efecto a esto, y dado que el inventario de los establecimientos educativos son parte importante de los procesos de formación, es necesario que los directivos, instructores y estudiantes reconozcan la importancia de que estos implementos se deben de mantener en un estado </a:t>
            </a:r>
            <a:r>
              <a:rPr lang="es">
                <a:solidFill>
                  <a:srgbClr val="5E5C5D"/>
                </a:solidFill>
                <a:latin typeface="Calibri"/>
                <a:ea typeface="Calibri"/>
                <a:cs typeface="Calibri"/>
                <a:sym typeface="Calibri"/>
              </a:rPr>
              <a:t>óptimo</a:t>
            </a:r>
            <a:r>
              <a:rPr b="0" i="0" lang="es" sz="1400" u="none" cap="none" strike="noStrike">
                <a:solidFill>
                  <a:srgbClr val="5E5C5D"/>
                </a:solidFill>
                <a:latin typeface="Calibri"/>
                <a:ea typeface="Calibri"/>
                <a:cs typeface="Calibri"/>
                <a:sym typeface="Calibri"/>
              </a:rPr>
              <a:t>.</a:t>
            </a:r>
            <a:endParaRPr/>
          </a:p>
          <a:p>
            <a:pPr indent="0" lvl="0" marL="0" marR="0" rtl="0" algn="just">
              <a:lnSpc>
                <a:spcPct val="100000"/>
              </a:lnSpc>
              <a:spcBef>
                <a:spcPts val="0"/>
              </a:spcBef>
              <a:spcAft>
                <a:spcPts val="0"/>
              </a:spcAft>
              <a:buClr>
                <a:srgbClr val="5E5C5D"/>
              </a:buClr>
              <a:buSzPts val="1400"/>
              <a:buFont typeface="Calibri"/>
              <a:buNone/>
            </a:pPr>
            <a:r>
              <a:rPr b="0" i="0" lang="es" sz="1400" u="none" cap="none" strike="noStrike">
                <a:solidFill>
                  <a:srgbClr val="5E5C5D"/>
                </a:solidFill>
                <a:latin typeface="Calibri"/>
                <a:ea typeface="Calibri"/>
                <a:cs typeface="Calibri"/>
                <a:sym typeface="Calibri"/>
              </a:rPr>
              <a:t>Visto que la institución educativa Julio Cesar Turbay Ayala, no presenta un sistema de orden de inventario, es necesario proponer una herramienta que permita la gestión del mobiliario asignado en el centro educativo.</a:t>
            </a:r>
            <a:endParaRPr b="0" i="0" sz="1800" u="none" cap="none" strike="noStrike">
              <a:solidFill>
                <a:srgbClr val="5E5C5D"/>
              </a:solidFill>
              <a:latin typeface="Calibri"/>
              <a:ea typeface="Calibri"/>
              <a:cs typeface="Calibri"/>
              <a:sym typeface="Calibri"/>
            </a:endParaRPr>
          </a:p>
        </p:txBody>
      </p:sp>
      <p:pic>
        <p:nvPicPr>
          <p:cNvPr id="125" name="Google Shape;125;p27"/>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8"/>
          <p:cNvSpPr txBox="1"/>
          <p:nvPr/>
        </p:nvSpPr>
        <p:spPr>
          <a:xfrm>
            <a:off x="1428561" y="183178"/>
            <a:ext cx="32393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700"/>
              <a:buFont typeface="Calibri"/>
              <a:buNone/>
            </a:pPr>
            <a:r>
              <a:rPr b="1" i="0" lang="es" sz="2800" u="none" cap="none" strike="noStrike">
                <a:solidFill>
                  <a:srgbClr val="E8E6E8"/>
                </a:solidFill>
                <a:latin typeface="Calibri"/>
                <a:ea typeface="Calibri"/>
                <a:cs typeface="Calibri"/>
                <a:sym typeface="Calibri"/>
              </a:rPr>
              <a:t>CAPÍTULO 1.</a:t>
            </a:r>
            <a:endParaRPr/>
          </a:p>
        </p:txBody>
      </p:sp>
      <p:sp>
        <p:nvSpPr>
          <p:cNvPr id="131" name="Google Shape;131;p28"/>
          <p:cNvSpPr txBox="1"/>
          <p:nvPr/>
        </p:nvSpPr>
        <p:spPr>
          <a:xfrm>
            <a:off x="227852" y="144887"/>
            <a:ext cx="1046968" cy="7078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8E6E8"/>
              </a:buClr>
              <a:buSzPts val="800"/>
              <a:buFont typeface="Calibri"/>
              <a:buNone/>
            </a:pPr>
            <a:r>
              <a:rPr b="1" i="0" lang="es" sz="3200" u="none" cap="none" strike="noStrike">
                <a:solidFill>
                  <a:srgbClr val="E8E6E8"/>
                </a:solidFill>
                <a:latin typeface="Calibri"/>
                <a:ea typeface="Calibri"/>
                <a:cs typeface="Calibri"/>
                <a:sym typeface="Calibri"/>
              </a:rPr>
              <a:t>1.2.1</a:t>
            </a:r>
            <a:endParaRPr/>
          </a:p>
        </p:txBody>
      </p:sp>
      <p:sp>
        <p:nvSpPr>
          <p:cNvPr id="132" name="Google Shape;132;p28"/>
          <p:cNvSpPr txBox="1"/>
          <p:nvPr/>
        </p:nvSpPr>
        <p:spPr>
          <a:xfrm>
            <a:off x="954674" y="1227521"/>
            <a:ext cx="4485005" cy="4001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500"/>
              <a:buFont typeface="Calibri"/>
              <a:buNone/>
            </a:pPr>
            <a:r>
              <a:rPr b="1" i="0" lang="es" sz="2000" u="none" cap="none" strike="noStrike">
                <a:solidFill>
                  <a:srgbClr val="5E5C5D"/>
                </a:solidFill>
                <a:latin typeface="Calibri"/>
                <a:ea typeface="Calibri"/>
                <a:cs typeface="Calibri"/>
                <a:sym typeface="Calibri"/>
              </a:rPr>
              <a:t>FORMULACIÓN PREGUNTA PROBLEMA. </a:t>
            </a:r>
            <a:endParaRPr/>
          </a:p>
        </p:txBody>
      </p:sp>
      <p:sp>
        <p:nvSpPr>
          <p:cNvPr id="133" name="Google Shape;133;p28"/>
          <p:cNvSpPr txBox="1"/>
          <p:nvPr/>
        </p:nvSpPr>
        <p:spPr>
          <a:xfrm>
            <a:off x="954674" y="1651083"/>
            <a:ext cx="7762160" cy="10053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E5C5D"/>
              </a:buClr>
              <a:buSzPts val="1800"/>
              <a:buFont typeface="Arial"/>
              <a:buNone/>
            </a:pPr>
            <a:r>
              <a:rPr b="0" i="0" lang="es" sz="1800" u="none" cap="none" strike="noStrike">
                <a:solidFill>
                  <a:srgbClr val="5E5C5D"/>
                </a:solidFill>
                <a:latin typeface="Arial"/>
                <a:ea typeface="Arial"/>
                <a:cs typeface="Arial"/>
                <a:sym typeface="Arial"/>
              </a:rPr>
              <a:t>¿Cómo la implementación de un sistema de información orientado a la web, puede llegar a mejorar la estructura del inventario, que conforma la institución educativa Julio Cesar Turbay Ayala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E5C5D"/>
              </a:solidFill>
              <a:latin typeface="Calibri"/>
              <a:ea typeface="Calibri"/>
              <a:cs typeface="Calibri"/>
              <a:sym typeface="Calibri"/>
            </a:endParaRPr>
          </a:p>
        </p:txBody>
      </p:sp>
      <p:pic>
        <p:nvPicPr>
          <p:cNvPr id="134" name="Google Shape;134;p28"/>
          <p:cNvPicPr preferRelativeResize="0"/>
          <p:nvPr/>
        </p:nvPicPr>
        <p:blipFill rotWithShape="1">
          <a:blip r:embed="rId3">
            <a:alphaModFix/>
          </a:blip>
          <a:srcRect b="0" l="0" r="0" t="0"/>
          <a:stretch/>
        </p:blipFill>
        <p:spPr>
          <a:xfrm>
            <a:off x="1101720" y="1963366"/>
            <a:ext cx="265429" cy="419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